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71" r:id="rId2"/>
    <p:sldId id="265" r:id="rId3"/>
    <p:sldId id="3214" r:id="rId4"/>
    <p:sldId id="477" r:id="rId5"/>
    <p:sldId id="3215" r:id="rId6"/>
    <p:sldId id="543" r:id="rId7"/>
    <p:sldId id="548" r:id="rId8"/>
    <p:sldId id="544" r:id="rId9"/>
    <p:sldId id="272" r:id="rId10"/>
    <p:sldId id="3216" r:id="rId11"/>
    <p:sldId id="3217" r:id="rId12"/>
    <p:sldId id="580" r:id="rId13"/>
    <p:sldId id="3218" r:id="rId14"/>
    <p:sldId id="3219" r:id="rId15"/>
    <p:sldId id="531" r:id="rId16"/>
    <p:sldId id="572"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4660"/>
  </p:normalViewPr>
  <p:slideViewPr>
    <p:cSldViewPr snapToGrid="0">
      <p:cViewPr varScale="1">
        <p:scale>
          <a:sx n="65" d="100"/>
          <a:sy n="65"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745CB-36AF-4381-86D2-96D1C5CF6E38}" type="datetimeFigureOut">
              <a:rPr lang="el-GR" smtClean="0"/>
              <a:t>10/11/2023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A505-6E3E-4D49-B1DE-0CB2B148472E}" type="slidenum">
              <a:rPr lang="el-GR" smtClean="0"/>
              <a:t>‹#›</a:t>
            </a:fld>
            <a:endParaRPr lang="el-GR"/>
          </a:p>
        </p:txBody>
      </p:sp>
    </p:spTree>
    <p:extLst>
      <p:ext uri="{BB962C8B-B14F-4D97-AF65-F5344CB8AC3E}">
        <p14:creationId xmlns:p14="http://schemas.microsoft.com/office/powerpoint/2010/main" val="73338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sz="1200" dirty="0"/>
              <a:t>Features of ERC funding:</a:t>
            </a:r>
          </a:p>
          <a:p>
            <a:endParaRPr lang="en-US" sz="1200" dirty="0"/>
          </a:p>
          <a:p>
            <a:r>
              <a:rPr lang="en-US" sz="1200" dirty="0"/>
              <a:t>Scientific excellence as the sole selection criterion</a:t>
            </a:r>
            <a:endParaRPr lang="en-GB" sz="1200" dirty="0"/>
          </a:p>
          <a:p>
            <a:r>
              <a:rPr lang="en-GB" sz="1200" dirty="0"/>
              <a:t>an innovative idea for a research project at the frontiers of science,</a:t>
            </a:r>
          </a:p>
          <a:p>
            <a:r>
              <a:rPr lang="en-GB" sz="1200" dirty="0"/>
              <a:t>an excellent scientific track record (publications and other achievements)</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dirty="0"/>
          </a:p>
          <a:p>
            <a:r>
              <a:rPr lang="en-US" sz="1200" dirty="0"/>
              <a:t>Funding for groundbreaking frontier research: The ERC supports basic research characterized as frontier research. These terms refer to groundbreaking and visionary research that removes the boundaries between basic and applied research, between classical disciplines and between research and technology. </a:t>
            </a:r>
            <a:r>
              <a:rPr lang="en-US" sz="1200" b="0" i="0" u="none" strike="noStrike" kern="1200" baseline="0" dirty="0">
                <a:solidFill>
                  <a:schemeClr val="tx1"/>
                </a:solidFill>
                <a:latin typeface="+mn-lt"/>
                <a:ea typeface="+mn-ea"/>
                <a:cs typeface="+mn-cs"/>
              </a:rPr>
              <a:t>Research funded by the ERC is expected to lead to advances at the frontiers of knowledge and to set a clear and inspirational target for frontier research across Europe. </a:t>
            </a:r>
            <a:endParaRPr lang="en-US" sz="1200" dirty="0"/>
          </a:p>
          <a:p>
            <a:r>
              <a:rPr lang="en-US" sz="1200" b="0" i="0" u="none" strike="noStrike" kern="1200" baseline="0" dirty="0">
                <a:solidFill>
                  <a:schemeClr val="tx1"/>
                </a:solidFill>
                <a:latin typeface="+mn-lt"/>
                <a:ea typeface="+mn-ea"/>
                <a:cs typeface="+mn-cs"/>
              </a:rPr>
              <a:t>The ERC puts particular emphasis on the frontiers of science, scholarship and engineering. In particular, it encourages proposals of a multi- or interdisciplinary nature which cross the boundaries between different fields of research, pioneering proposals addressing new and emerging fields of research or proposals introducing unconventional, innovative approaches and scientific inventions. </a:t>
            </a:r>
            <a:endParaRPr lang="en-US" sz="1200" dirty="0"/>
          </a:p>
          <a:p>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High risk-high gain: To what extent is the proposed research high risk-high gain (i.e. if successful the payoffs will be very significant, but there is a high risk that the research project does not entirely fulfil its aims)?</a:t>
            </a:r>
          </a:p>
          <a:p>
            <a:endParaRPr lang="en-GB" sz="1200" noProof="0" dirty="0"/>
          </a:p>
          <a:p>
            <a:r>
              <a:rPr lang="en-GB" sz="1200" noProof="0" dirty="0"/>
              <a:t>Complete openness of projects to topics (bottom-up), no </a:t>
            </a:r>
            <a:r>
              <a:rPr lang="en-GB" sz="1200" b="0" i="0" u="none" strike="noStrike" kern="1200" baseline="0" noProof="0" dirty="0">
                <a:solidFill>
                  <a:schemeClr val="tx1"/>
                </a:solidFill>
                <a:latin typeface="+mn-lt"/>
                <a:ea typeface="+mn-ea"/>
                <a:cs typeface="+mn-cs"/>
              </a:rPr>
              <a:t>predetermined priorities </a:t>
            </a:r>
            <a:br>
              <a:rPr lang="en-GB" sz="1200" b="0" i="0" u="none" strike="noStrike" kern="1200" baseline="0" noProof="0" dirty="0">
                <a:solidFill>
                  <a:schemeClr val="tx1"/>
                </a:solidFill>
                <a:latin typeface="+mn-lt"/>
                <a:ea typeface="+mn-ea"/>
                <a:cs typeface="+mn-cs"/>
              </a:rPr>
            </a:br>
            <a:endParaRPr lang="en-GB" sz="1200"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t>Application as sole applicant possible (no consortia!)</a:t>
            </a:r>
          </a:p>
          <a:p>
            <a:r>
              <a:rPr lang="en-GB" sz="1200" noProof="0" dirty="0"/>
              <a:t>Personal, i.e. the submission is made by a PI with a host institution. </a:t>
            </a:r>
          </a:p>
          <a:p>
            <a:r>
              <a:rPr lang="en-GB" sz="1200" noProof="0" dirty="0"/>
              <a:t>Individual researchers and their teams will be funded</a:t>
            </a:r>
          </a:p>
          <a:p>
            <a:pPr marL="0" marR="0" lvl="0" indent="0" algn="l" defTabSz="457200" rtl="0" eaLnBrk="1" fontAlgn="auto" latinLnBrk="0" hangingPunct="1">
              <a:lnSpc>
                <a:spcPct val="100000"/>
              </a:lnSpc>
              <a:spcBef>
                <a:spcPts val="0"/>
              </a:spcBef>
              <a:spcAft>
                <a:spcPts val="0"/>
              </a:spcAft>
              <a:buClrTx/>
              <a:buSzTx/>
              <a:buFontTx/>
              <a:buNone/>
              <a:tabLst/>
              <a:defRPr/>
            </a:pPr>
            <a:br>
              <a:rPr lang="en-GB" sz="1200" noProof="0" dirty="0"/>
            </a:br>
            <a:r>
              <a:rPr lang="en-GB" sz="1200" noProof="0" dirty="0"/>
              <a:t>If you wish to change the HI – for example because someone offers you better working or research conditions elsewhere – you can change the Host institution and take the grant with you.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t>Autonomy of science - The ERC is chaired by a high-ranking scientific council and its president. Autonomy of science "From scientists for scientists".</a:t>
            </a:r>
            <a:r>
              <a:rPr lang="en-GB" sz="1200" baseline="0" noProof="0" dirty="0"/>
              <a:t> U</a:t>
            </a:r>
            <a:r>
              <a:rPr lang="en-GB" sz="1200" noProof="0" dirty="0"/>
              <a:t>nbureaucratic and transparent procedures. Science-driven</a:t>
            </a:r>
          </a:p>
          <a:p>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8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Work Programme: Infos on </a:t>
            </a:r>
            <a:r>
              <a:rPr lang="de-DE" dirty="0" err="1"/>
              <a:t>funding</a:t>
            </a:r>
            <a:r>
              <a:rPr lang="de-DE" dirty="0"/>
              <a:t> </a:t>
            </a:r>
            <a:r>
              <a:rPr lang="de-DE" dirty="0" err="1"/>
              <a:t>lines</a:t>
            </a:r>
            <a:r>
              <a:rPr lang="de-DE" dirty="0"/>
              <a:t>, </a:t>
            </a:r>
            <a:r>
              <a:rPr lang="de-DE" dirty="0" err="1"/>
              <a:t>eligibility</a:t>
            </a:r>
            <a:r>
              <a:rPr lang="de-DE" dirty="0"/>
              <a:t>, ERC </a:t>
            </a:r>
            <a:r>
              <a:rPr lang="de-DE" dirty="0" err="1"/>
              <a:t>obejctives</a:t>
            </a:r>
            <a:r>
              <a:rPr lang="de-DE" dirty="0"/>
              <a:t> and </a:t>
            </a:r>
            <a:r>
              <a:rPr lang="de-DE" dirty="0" err="1"/>
              <a:t>philosophy</a:t>
            </a:r>
            <a:endParaRPr lang="de-DE" dirty="0"/>
          </a:p>
          <a:p>
            <a:r>
              <a:rPr lang="de-DE" dirty="0"/>
              <a:t>Information </a:t>
            </a:r>
            <a:r>
              <a:rPr lang="de-DE" dirty="0" err="1"/>
              <a:t>for</a:t>
            </a:r>
            <a:r>
              <a:rPr lang="de-DE" dirty="0"/>
              <a:t> </a:t>
            </a:r>
            <a:r>
              <a:rPr lang="de-DE" dirty="0" err="1"/>
              <a:t>applicants</a:t>
            </a:r>
            <a:r>
              <a:rPr lang="de-DE" dirty="0"/>
              <a:t>:</a:t>
            </a:r>
          </a:p>
          <a:p>
            <a:pPr lvl="1">
              <a:buClr>
                <a:schemeClr val="tx1"/>
              </a:buClr>
              <a:buFont typeface="Symbol" panose="05050102010706020507" pitchFamily="18" charset="2"/>
              <a:buChar char="-"/>
              <a:defRPr/>
            </a:pPr>
            <a:r>
              <a:rPr lang="de-DE" sz="1800" dirty="0" err="1"/>
              <a:t>Eligibility</a:t>
            </a:r>
            <a:r>
              <a:rPr lang="de-DE" sz="1800" dirty="0"/>
              <a:t> </a:t>
            </a:r>
            <a:r>
              <a:rPr lang="de-DE" sz="1800" dirty="0" err="1"/>
              <a:t>criteria</a:t>
            </a:r>
            <a:endParaRPr lang="de-DE" sz="1800" dirty="0"/>
          </a:p>
          <a:p>
            <a:pPr lvl="1">
              <a:buClr>
                <a:schemeClr val="tx1"/>
              </a:buClr>
              <a:buFont typeface="Symbol" panose="05050102010706020507" pitchFamily="18" charset="2"/>
              <a:buChar char="-"/>
              <a:defRPr/>
            </a:pPr>
            <a:r>
              <a:rPr lang="de-DE" sz="1800" dirty="0" err="1"/>
              <a:t>Application</a:t>
            </a:r>
            <a:r>
              <a:rPr lang="de-DE" sz="1800" dirty="0"/>
              <a:t> </a:t>
            </a:r>
            <a:r>
              <a:rPr lang="de-DE" sz="1800" dirty="0" err="1"/>
              <a:t>Structure</a:t>
            </a:r>
            <a:endParaRPr lang="de-DE" sz="1800" dirty="0"/>
          </a:p>
          <a:p>
            <a:pPr lvl="1">
              <a:buClr>
                <a:schemeClr val="tx1"/>
              </a:buClr>
              <a:buFont typeface="Symbol" panose="05050102010706020507" pitchFamily="18" charset="2"/>
              <a:buChar char="-"/>
              <a:defRPr/>
            </a:pPr>
            <a:r>
              <a:rPr lang="de-DE" sz="1800" dirty="0"/>
              <a:t>Formal Parameters (Font type, </a:t>
            </a:r>
            <a:r>
              <a:rPr lang="de-DE" sz="1800" dirty="0" err="1"/>
              <a:t>size</a:t>
            </a:r>
            <a:r>
              <a:rPr lang="de-DE" sz="1800" dirty="0"/>
              <a:t> etc.) </a:t>
            </a:r>
          </a:p>
          <a:p>
            <a:pPr lvl="1">
              <a:buClr>
                <a:schemeClr val="tx1"/>
              </a:buClr>
              <a:buFont typeface="Symbol" panose="05050102010706020507" pitchFamily="18" charset="2"/>
              <a:buChar char="-"/>
              <a:defRPr/>
            </a:pPr>
            <a:r>
              <a:rPr lang="de-DE" sz="1800" dirty="0"/>
              <a:t>Online </a:t>
            </a:r>
            <a:r>
              <a:rPr lang="de-DE" sz="1800" dirty="0" err="1"/>
              <a:t>Proposal</a:t>
            </a:r>
            <a:r>
              <a:rPr lang="de-DE" sz="1800" dirty="0"/>
              <a:t> Submission System </a:t>
            </a:r>
          </a:p>
          <a:p>
            <a:pPr lvl="1">
              <a:buClr>
                <a:schemeClr val="tx1"/>
              </a:buClr>
              <a:buFont typeface="Symbol" panose="05050102010706020507" pitchFamily="18" charset="2"/>
              <a:buChar char="-"/>
              <a:defRPr/>
            </a:pPr>
            <a:r>
              <a:rPr lang="de-DE" sz="1800" dirty="0"/>
              <a:t>Budget (</a:t>
            </a:r>
            <a:r>
              <a:rPr lang="de-DE" sz="1800" dirty="0" err="1"/>
              <a:t>direct</a:t>
            </a:r>
            <a:r>
              <a:rPr lang="de-DE" sz="1800" dirty="0"/>
              <a:t> </a:t>
            </a:r>
            <a:r>
              <a:rPr lang="de-DE" sz="1800" dirty="0" err="1"/>
              <a:t>costs</a:t>
            </a:r>
            <a:r>
              <a:rPr lang="de-DE" sz="1800" dirty="0"/>
              <a:t>, </a:t>
            </a:r>
            <a:r>
              <a:rPr lang="de-DE" sz="1800" dirty="0" err="1"/>
              <a:t>indirect</a:t>
            </a:r>
            <a:r>
              <a:rPr lang="de-DE" sz="1800" dirty="0"/>
              <a:t> </a:t>
            </a:r>
            <a:r>
              <a:rPr lang="de-DE" sz="1800" dirty="0" err="1"/>
              <a:t>costs</a:t>
            </a:r>
            <a:r>
              <a:rPr lang="de-DE" sz="1800" dirty="0"/>
              <a:t>, non-</a:t>
            </a:r>
            <a:r>
              <a:rPr lang="de-DE" sz="1800" dirty="0" err="1"/>
              <a:t>eligible</a:t>
            </a:r>
            <a:r>
              <a:rPr lang="de-DE" sz="1800" dirty="0"/>
              <a:t> </a:t>
            </a:r>
            <a:r>
              <a:rPr lang="de-DE" sz="1800" dirty="0" err="1"/>
              <a:t>costs</a:t>
            </a:r>
            <a:r>
              <a:rPr lang="de-DE" sz="1800" dirty="0"/>
              <a:t>) </a:t>
            </a:r>
          </a:p>
          <a:p>
            <a:pPr lvl="1">
              <a:buClr>
                <a:schemeClr val="tx1"/>
              </a:buClr>
              <a:buFont typeface="Symbol" panose="05050102010706020507" pitchFamily="18" charset="2"/>
              <a:buChar char="-"/>
              <a:defRPr/>
            </a:pPr>
            <a:r>
              <a:rPr lang="de-DE" sz="1800" dirty="0"/>
              <a:t>Evaluation </a:t>
            </a:r>
            <a:r>
              <a:rPr lang="de-DE" sz="1800" dirty="0" err="1"/>
              <a:t>criteria</a:t>
            </a:r>
            <a:r>
              <a:rPr lang="de-DE" sz="1800" dirty="0"/>
              <a:t> and </a:t>
            </a:r>
            <a:r>
              <a:rPr lang="de-DE" sz="1800" dirty="0" err="1"/>
              <a:t>evaluation</a:t>
            </a:r>
            <a:r>
              <a:rPr lang="de-DE" sz="1800" dirty="0"/>
              <a:t> </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753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sz="1200" b="1" i="1" u="none" strike="noStrike" kern="1200" baseline="0" dirty="0">
                <a:solidFill>
                  <a:schemeClr val="tx1"/>
                </a:solidFill>
                <a:latin typeface="+mn-lt"/>
                <a:ea typeface="+mn-ea"/>
                <a:cs typeface="+mn-cs"/>
              </a:rPr>
              <a:t>Evaluation </a:t>
            </a:r>
            <a:r>
              <a:rPr lang="de-DE" sz="1200" b="1" i="1" u="none" strike="noStrike" kern="1200" baseline="0" dirty="0" err="1">
                <a:solidFill>
                  <a:schemeClr val="tx1"/>
                </a:solidFill>
                <a:latin typeface="+mn-lt"/>
                <a:ea typeface="+mn-ea"/>
                <a:cs typeface="+mn-cs"/>
              </a:rPr>
              <a:t>criteria</a:t>
            </a:r>
            <a:r>
              <a:rPr lang="de-DE" sz="1200" b="1" i="1" u="none" strike="noStrike" kern="1200" baseline="0" dirty="0">
                <a:solidFill>
                  <a:schemeClr val="tx1"/>
                </a:solidFill>
                <a:latin typeface="+mn-lt"/>
                <a:ea typeface="+mn-ea"/>
                <a:cs typeface="+mn-cs"/>
              </a:rPr>
              <a:t> </a:t>
            </a:r>
            <a:endParaRPr lang="de-D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all ERC frontier research grants, </a:t>
            </a:r>
            <a:r>
              <a:rPr lang="en-US" sz="1200" b="1" i="0" u="none" strike="noStrike" kern="1200" baseline="0" dirty="0">
                <a:solidFill>
                  <a:schemeClr val="tx1"/>
                </a:solidFill>
                <a:latin typeface="+mn-lt"/>
                <a:ea typeface="+mn-ea"/>
                <a:cs typeface="+mn-cs"/>
              </a:rPr>
              <a:t>scientific excellence is the sole criterion of evaluation</a:t>
            </a:r>
            <a:r>
              <a:rPr lang="en-US" sz="1200" b="0" i="0" u="none" strike="noStrike" kern="1200" baseline="0" dirty="0">
                <a:solidFill>
                  <a:schemeClr val="tx1"/>
                </a:solidFill>
                <a:latin typeface="+mn-lt"/>
                <a:ea typeface="+mn-ea"/>
                <a:cs typeface="+mn-cs"/>
              </a:rPr>
              <a:t>. It will be applied in conjunction to the evaluation of both: the ground-breaking nature, ambition and feasibility of the research project; and the intellectual capacity, creativity and commitment of the Principal Investigator. </a:t>
            </a:r>
          </a:p>
          <a:p>
            <a:r>
              <a:rPr lang="en-US" sz="1200" b="0" i="0" u="none" strike="noStrike" kern="1200" baseline="0" dirty="0">
                <a:solidFill>
                  <a:schemeClr val="tx1"/>
                </a:solidFill>
                <a:latin typeface="+mn-lt"/>
                <a:ea typeface="+mn-ea"/>
                <a:cs typeface="+mn-cs"/>
              </a:rPr>
              <a:t>Individual sub-criteria are assigned in the Guide to B1, B2 or both.</a:t>
            </a:r>
          </a:p>
          <a:p>
            <a:r>
              <a:rPr lang="en-US" sz="1200" b="0" i="0" u="none" strike="noStrike" kern="1200" baseline="0" dirty="0">
                <a:solidFill>
                  <a:schemeClr val="tx1"/>
                </a:solidFill>
                <a:latin typeface="+mn-lt"/>
                <a:ea typeface="+mn-ea"/>
                <a:cs typeface="+mn-cs"/>
              </a:rPr>
              <a:t>During the evaluation, the phase of the Principal Investigator's transition to independence, possible breaks in the research career of the applicant and/or unconventional research career paths should be taken into account.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Ground-breaking nature and potential impact of the research project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To what extent does the proposed research address important challenges?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To what extent are the objectives ambitious and beyond the state of the art (e.g. novel concepts and approaches or development between or across disciplines)?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To what extent is the proposed research high risk-high gain (i.e. if successful the payoffs will be very significant, but there is a high risk that the research project does not entirely fulfil its aims)? </a:t>
            </a:r>
            <a:r>
              <a:rPr lang="en-US" sz="1200" b="0" i="0" u="none" strike="noStrike" kern="1200" baseline="0" dirty="0">
                <a:solidFill>
                  <a:schemeClr val="tx1"/>
                </a:solidFill>
                <a:latin typeface="+mn-lt"/>
                <a:ea typeface="+mn-ea"/>
                <a:cs typeface="+mn-cs"/>
              </a:rPr>
              <a:t>	</a:t>
            </a:r>
          </a:p>
          <a:p>
            <a:endParaRPr lang="en-US" dirty="0"/>
          </a:p>
          <a:p>
            <a:r>
              <a:rPr lang="de-DE" sz="1200" b="1" i="1" u="none" strike="noStrike" kern="1200" baseline="0" dirty="0">
                <a:solidFill>
                  <a:schemeClr val="tx1"/>
                </a:solidFill>
                <a:latin typeface="+mn-lt"/>
                <a:ea typeface="+mn-ea"/>
                <a:cs typeface="+mn-cs"/>
              </a:rPr>
              <a:t>Scientific Approach </a:t>
            </a:r>
            <a:endParaRPr lang="de-DE"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To what extent is the outlined scientific approach feasible bearing in mind the extent that the proposed research is high risk/high gain (based on the Extended Synopsis)?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To what extent are the proposed research methodology and working arrangements appropriate to achieve the goals of the project (based on the full Scientific Proposal)?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To what extent does the proposal involve the development of novel methodology (based on the full Scientific Proposal)?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To what extent are the proposed timescales, resources and PI commitment adequate and properly justified (based on the full Scientific Proposal)? </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err="1">
                <a:solidFill>
                  <a:schemeClr val="tx1"/>
                </a:solidFill>
                <a:latin typeface="+mn-lt"/>
                <a:ea typeface="+mn-ea"/>
                <a:cs typeface="+mn-cs"/>
              </a:rPr>
              <a:t>Intellectual</a:t>
            </a:r>
            <a:r>
              <a:rPr lang="de-DE" sz="1200" b="1" i="0" u="none" strike="noStrike" kern="1200" baseline="0" dirty="0">
                <a:solidFill>
                  <a:schemeClr val="tx1"/>
                </a:solidFill>
                <a:latin typeface="+mn-lt"/>
                <a:ea typeface="+mn-ea"/>
                <a:cs typeface="+mn-cs"/>
              </a:rPr>
              <a:t> </a:t>
            </a:r>
            <a:r>
              <a:rPr lang="de-DE" sz="1200" b="1" i="0" u="none" strike="noStrike" kern="1200" baseline="0" dirty="0" err="1">
                <a:solidFill>
                  <a:schemeClr val="tx1"/>
                </a:solidFill>
                <a:latin typeface="+mn-lt"/>
                <a:ea typeface="+mn-ea"/>
                <a:cs typeface="+mn-cs"/>
              </a:rPr>
              <a:t>capacity</a:t>
            </a:r>
            <a:r>
              <a:rPr lang="de-DE" sz="1200" b="1" i="0" u="none" strike="noStrike" kern="1200" baseline="0" dirty="0">
                <a:solidFill>
                  <a:schemeClr val="tx1"/>
                </a:solidFill>
                <a:latin typeface="+mn-lt"/>
                <a:ea typeface="+mn-ea"/>
                <a:cs typeface="+mn-cs"/>
              </a:rPr>
              <a:t> and </a:t>
            </a:r>
            <a:r>
              <a:rPr lang="de-DE" sz="1200" b="1" i="0" u="none" strike="noStrike" kern="1200" baseline="0" dirty="0" err="1">
                <a:solidFill>
                  <a:schemeClr val="tx1"/>
                </a:solidFill>
                <a:latin typeface="+mn-lt"/>
                <a:ea typeface="+mn-ea"/>
                <a:cs typeface="+mn-cs"/>
              </a:rPr>
              <a:t>creativity</a:t>
            </a:r>
            <a:r>
              <a:rPr lang="de-DE" sz="1200" b="1" i="0" u="none" strike="noStrike" kern="1200" baseline="0" dirty="0">
                <a:solidFill>
                  <a:schemeClr val="tx1"/>
                </a:solidFill>
                <a:latin typeface="+mn-lt"/>
                <a:ea typeface="+mn-ea"/>
                <a:cs typeface="+mn-cs"/>
              </a:rPr>
              <a:t> </a:t>
            </a:r>
            <a:endParaRPr lang="de-DE" sz="1200" b="0" i="0" u="none" strike="noStrike" kern="1200" baseline="0" dirty="0">
              <a:solidFill>
                <a:schemeClr val="tx1"/>
              </a:solidFill>
              <a:latin typeface="+mn-lt"/>
              <a:ea typeface="+mn-ea"/>
              <a:cs typeface="+mn-cs"/>
            </a:endParaRPr>
          </a:p>
          <a:p>
            <a:r>
              <a:rPr lang="de-DE" sz="1200" b="1" i="0" u="none" strike="noStrike" kern="1200" baseline="0" dirty="0" err="1">
                <a:solidFill>
                  <a:schemeClr val="tx1"/>
                </a:solidFill>
                <a:latin typeface="+mn-lt"/>
                <a:ea typeface="+mn-ea"/>
                <a:cs typeface="+mn-cs"/>
              </a:rPr>
              <a:t>Starting</a:t>
            </a:r>
            <a:r>
              <a:rPr lang="de-DE" sz="1200" b="1" i="0" u="none" strike="noStrike" kern="1200" baseline="0" dirty="0">
                <a:solidFill>
                  <a:schemeClr val="tx1"/>
                </a:solidFill>
                <a:latin typeface="+mn-lt"/>
                <a:ea typeface="+mn-ea"/>
                <a:cs typeface="+mn-cs"/>
              </a:rPr>
              <a:t> and </a:t>
            </a:r>
            <a:r>
              <a:rPr lang="de-DE" sz="1200" b="1" i="0" u="none" strike="noStrike" kern="1200" baseline="0" dirty="0" err="1">
                <a:solidFill>
                  <a:schemeClr val="tx1"/>
                </a:solidFill>
                <a:latin typeface="+mn-lt"/>
                <a:ea typeface="+mn-ea"/>
                <a:cs typeface="+mn-cs"/>
              </a:rPr>
              <a:t>Consolidator</a:t>
            </a:r>
            <a:r>
              <a:rPr lang="de-DE" sz="1200" b="1"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	</a:t>
            </a:r>
          </a:p>
          <a:p>
            <a:r>
              <a:rPr lang="en-US" sz="1200" b="0" i="1" u="none" strike="noStrike" kern="1200" baseline="0" dirty="0">
                <a:solidFill>
                  <a:schemeClr val="tx1"/>
                </a:solidFill>
                <a:latin typeface="+mn-lt"/>
                <a:ea typeface="+mn-ea"/>
                <a:cs typeface="+mn-cs"/>
              </a:rPr>
              <a:t>To what extent has the PI demonstrated the ability to conduct ground-breaking research?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To what extent does the PI provide evidence of creative independent thinking?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To what extent does the PI have the required scientific expertise and capacity to successfully execute the project? </a:t>
            </a:r>
            <a:r>
              <a:rPr lang="en-US" sz="1200" b="0" i="0" u="none" strike="noStrike" kern="1200" baseline="0" dirty="0">
                <a:solidFill>
                  <a:schemeClr val="tx1"/>
                </a:solidFill>
                <a:latin typeface="+mn-lt"/>
                <a:ea typeface="+mn-ea"/>
                <a:cs typeface="+mn-cs"/>
              </a:rPr>
              <a:t>	</a:t>
            </a:r>
          </a:p>
          <a:p>
            <a:pPr eaLnBrk="1" hangingPunct="1"/>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22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i="1" dirty="0" err="1"/>
              <a:t>Closing</a:t>
            </a:r>
            <a:r>
              <a:rPr lang="de-AT" i="1" baseline="0" dirty="0"/>
              <a:t> </a:t>
            </a:r>
            <a:r>
              <a:rPr lang="de-AT" i="1" baseline="0" dirty="0" err="1"/>
              <a:t>slide</a:t>
            </a:r>
            <a:r>
              <a:rPr lang="de-AT" i="1" baseline="0" dirty="0"/>
              <a:t> was </a:t>
            </a:r>
            <a:r>
              <a:rPr lang="de-AT" i="1" baseline="0" dirty="0" err="1"/>
              <a:t>missing</a:t>
            </a:r>
            <a:r>
              <a:rPr lang="de-AT" i="1" baseline="0" dirty="0"/>
              <a:t>. </a:t>
            </a:r>
          </a:p>
          <a:p>
            <a:r>
              <a:rPr lang="de-AT" i="1" baseline="0" dirty="0"/>
              <a:t>I </a:t>
            </a:r>
            <a:r>
              <a:rPr lang="de-AT" i="1" baseline="0" dirty="0" err="1"/>
              <a:t>suppose</a:t>
            </a:r>
            <a:r>
              <a:rPr lang="de-AT" i="1" baseline="0" dirty="0"/>
              <a:t> </a:t>
            </a:r>
            <a:r>
              <a:rPr lang="de-AT" i="1" baseline="0" dirty="0" err="1"/>
              <a:t>we</a:t>
            </a:r>
            <a:r>
              <a:rPr lang="de-AT" i="1" baseline="0" dirty="0"/>
              <a:t> </a:t>
            </a:r>
            <a:r>
              <a:rPr lang="de-AT" i="1" baseline="0" dirty="0" err="1"/>
              <a:t>should</a:t>
            </a:r>
            <a:r>
              <a:rPr lang="de-AT" i="1" baseline="0" dirty="0"/>
              <a:t> </a:t>
            </a:r>
            <a:r>
              <a:rPr lang="de-AT" i="1" baseline="0" dirty="0" err="1"/>
              <a:t>include</a:t>
            </a:r>
            <a:r>
              <a:rPr lang="de-AT" i="1" baseline="0" dirty="0"/>
              <a:t> a </a:t>
            </a:r>
            <a:r>
              <a:rPr lang="de-AT" i="1" baseline="0" dirty="0" err="1"/>
              <a:t>contact</a:t>
            </a:r>
            <a:r>
              <a:rPr lang="de-AT" i="1" baseline="0" dirty="0"/>
              <a:t> </a:t>
            </a:r>
            <a:r>
              <a:rPr lang="de-AT" i="1" baseline="0" dirty="0" err="1"/>
              <a:t>for</a:t>
            </a:r>
            <a:r>
              <a:rPr lang="de-AT" i="1" baseline="0" dirty="0"/>
              <a:t> ISF </a:t>
            </a:r>
            <a:r>
              <a:rPr lang="de-AT" i="1" baseline="0" dirty="0" err="1"/>
              <a:t>advice</a:t>
            </a:r>
            <a:r>
              <a:rPr lang="de-AT" i="1" baseline="0" dirty="0"/>
              <a:t> &amp; </a:t>
            </a:r>
            <a:r>
              <a:rPr lang="de-AT" i="1" baseline="0" dirty="0" err="1"/>
              <a:t>general</a:t>
            </a:r>
            <a:r>
              <a:rPr lang="de-AT" i="1" baseline="0" dirty="0"/>
              <a:t> ISF </a:t>
            </a:r>
            <a:r>
              <a:rPr lang="de-AT" i="1" baseline="0" dirty="0" err="1"/>
              <a:t>e-mail</a:t>
            </a:r>
            <a:r>
              <a:rPr lang="de-AT" i="1" baseline="0" dirty="0"/>
              <a:t> in </a:t>
            </a:r>
            <a:r>
              <a:rPr lang="de-AT" i="1" baseline="0" dirty="0" err="1"/>
              <a:t>case</a:t>
            </a:r>
            <a:r>
              <a:rPr lang="de-AT" i="1" baseline="0" dirty="0"/>
              <a:t> </a:t>
            </a:r>
            <a:r>
              <a:rPr lang="de-AT" i="1" baseline="0" dirty="0" err="1"/>
              <a:t>of</a:t>
            </a:r>
            <a:r>
              <a:rPr lang="de-AT" i="1" baseline="0" dirty="0"/>
              <a:t> </a:t>
            </a:r>
            <a:r>
              <a:rPr lang="de-AT" i="1" baseline="0" dirty="0" err="1"/>
              <a:t>questions</a:t>
            </a:r>
            <a:r>
              <a:rPr lang="de-AT" i="1" baseline="0" dirty="0"/>
              <a:t>?</a:t>
            </a:r>
            <a:endParaRPr lang="de-AT" i="1"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22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74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7688" y="169863"/>
            <a:ext cx="2954337" cy="1662112"/>
          </a:xfrm>
        </p:spPr>
      </p:sp>
      <p:sp>
        <p:nvSpPr>
          <p:cNvPr id="3" name="Notizenplatzhalter 2"/>
          <p:cNvSpPr>
            <a:spLocks noGrp="1"/>
          </p:cNvSpPr>
          <p:nvPr>
            <p:ph type="body" idx="1"/>
          </p:nvPr>
        </p:nvSpPr>
        <p:spPr>
          <a:xfrm>
            <a:off x="472504" y="1960266"/>
            <a:ext cx="5438140" cy="7306156"/>
          </a:xfrm>
        </p:spPr>
        <p:txBody>
          <a:bodyPr/>
          <a:lstStyle/>
          <a:p>
            <a:pPr>
              <a:lnSpc>
                <a:spcPct val="150000"/>
              </a:lnSpc>
            </a:pPr>
            <a:r>
              <a:rPr lang="en-US" sz="1200" b="0" i="0" u="none" strike="noStrike" kern="1200" baseline="0" dirty="0">
                <a:solidFill>
                  <a:schemeClr val="tx1"/>
                </a:solidFill>
                <a:latin typeface="+mn-lt"/>
                <a:ea typeface="+mn-ea"/>
                <a:cs typeface="+mn-cs"/>
              </a:rPr>
              <a:t>The ERC awards funding to excellent investigators looking to set up or consolidate their own independent research team or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as well as to already established research leaders. </a:t>
            </a:r>
            <a:endParaRPr lang="en-US" sz="1200" dirty="0"/>
          </a:p>
          <a:p>
            <a:pPr>
              <a:lnSpc>
                <a:spcPct val="150000"/>
              </a:lnSpc>
            </a:pPr>
            <a:r>
              <a:rPr lang="en-US" sz="1200" dirty="0"/>
              <a:t>The ERC is split into three main funding lines which have deadlines every year.</a:t>
            </a:r>
          </a:p>
          <a:p>
            <a:pPr>
              <a:lnSpc>
                <a:spcPct val="150000"/>
              </a:lnSpc>
            </a:pPr>
            <a:r>
              <a:rPr lang="en-US" sz="1200" dirty="0"/>
              <a:t>The main difference is the target group</a:t>
            </a:r>
            <a:r>
              <a:rPr lang="de-DE" sz="1200" dirty="0"/>
              <a:t> </a:t>
            </a:r>
            <a:r>
              <a:rPr lang="de-DE" sz="1200" dirty="0" err="1"/>
              <a:t>which</a:t>
            </a:r>
            <a:r>
              <a:rPr lang="de-DE" sz="1200" dirty="0"/>
              <a:t> </a:t>
            </a:r>
            <a:r>
              <a:rPr lang="de-DE" sz="1200" dirty="0" err="1"/>
              <a:t>is</a:t>
            </a:r>
            <a:r>
              <a:rPr lang="de-DE" sz="1200" dirty="0"/>
              <a:t> </a:t>
            </a:r>
            <a:r>
              <a:rPr lang="de-DE" sz="1200" dirty="0" err="1"/>
              <a:t>nothing</a:t>
            </a:r>
            <a:r>
              <a:rPr lang="de-DE" sz="1200" dirty="0"/>
              <a:t> </a:t>
            </a:r>
            <a:r>
              <a:rPr lang="de-DE" sz="1200" dirty="0" err="1"/>
              <a:t>you</a:t>
            </a:r>
            <a:r>
              <a:rPr lang="de-DE" sz="1200" dirty="0"/>
              <a:t> </a:t>
            </a:r>
            <a:r>
              <a:rPr lang="de-DE" sz="1200" dirty="0" err="1"/>
              <a:t>can</a:t>
            </a:r>
            <a:r>
              <a:rPr lang="de-DE" sz="1200" dirty="0"/>
              <a:t> </a:t>
            </a:r>
            <a:r>
              <a:rPr lang="de-DE" sz="1200" dirty="0" err="1"/>
              <a:t>freely</a:t>
            </a:r>
            <a:r>
              <a:rPr lang="de-DE" sz="1200" dirty="0"/>
              <a:t> </a:t>
            </a:r>
            <a:r>
              <a:rPr lang="de-DE" sz="1200" dirty="0" err="1"/>
              <a:t>chose</a:t>
            </a:r>
            <a:r>
              <a:rPr lang="de-DE" sz="1200" dirty="0"/>
              <a:t>.</a:t>
            </a:r>
          </a:p>
          <a:p>
            <a:pPr>
              <a:lnSpc>
                <a:spcPct val="150000"/>
              </a:lnSpc>
            </a:pPr>
            <a:r>
              <a:rPr lang="de-DE" sz="1200" dirty="0" err="1"/>
              <a:t>Depending</a:t>
            </a:r>
            <a:r>
              <a:rPr lang="de-DE" sz="1200" dirty="0"/>
              <a:t> on </a:t>
            </a:r>
            <a:r>
              <a:rPr lang="de-DE" sz="1200" dirty="0" err="1"/>
              <a:t>the</a:t>
            </a:r>
            <a:r>
              <a:rPr lang="de-DE" sz="1200" dirty="0"/>
              <a:t> </a:t>
            </a:r>
            <a:r>
              <a:rPr lang="de-DE" sz="1200" dirty="0" err="1"/>
              <a:t>date</a:t>
            </a:r>
            <a:r>
              <a:rPr lang="de-DE" sz="1200" dirty="0"/>
              <a:t> </a:t>
            </a:r>
            <a:r>
              <a:rPr lang="de-DE" sz="1200" dirty="0" err="1"/>
              <a:t>of</a:t>
            </a:r>
            <a:r>
              <a:rPr lang="de-DE" sz="1200" dirty="0"/>
              <a:t> </a:t>
            </a:r>
            <a:r>
              <a:rPr lang="de-DE" sz="1200" dirty="0" err="1"/>
              <a:t>your</a:t>
            </a:r>
            <a:r>
              <a:rPr lang="de-DE" sz="1200" dirty="0"/>
              <a:t> </a:t>
            </a:r>
            <a:r>
              <a:rPr lang="de-DE" sz="1200" dirty="0" err="1"/>
              <a:t>PhD</a:t>
            </a:r>
            <a:r>
              <a:rPr lang="de-DE" sz="1200" dirty="0"/>
              <a:t> </a:t>
            </a:r>
            <a:r>
              <a:rPr lang="de-DE" sz="1200" dirty="0" err="1"/>
              <a:t>you</a:t>
            </a:r>
            <a:r>
              <a:rPr lang="de-DE" sz="1200" dirty="0"/>
              <a:t> fall </a:t>
            </a:r>
            <a:r>
              <a:rPr lang="de-DE" sz="1200" dirty="0" err="1"/>
              <a:t>into</a:t>
            </a:r>
            <a:r>
              <a:rPr lang="de-DE" sz="1200" dirty="0"/>
              <a:t> </a:t>
            </a:r>
            <a:r>
              <a:rPr lang="de-DE" sz="1200" dirty="0" err="1"/>
              <a:t>one</a:t>
            </a:r>
            <a:r>
              <a:rPr lang="de-DE" sz="1200" dirty="0"/>
              <a:t> </a:t>
            </a:r>
            <a:r>
              <a:rPr lang="de-DE" sz="1200" dirty="0" err="1"/>
              <a:t>of</a:t>
            </a:r>
            <a:r>
              <a:rPr lang="de-DE" sz="1200" dirty="0"/>
              <a:t> </a:t>
            </a:r>
            <a:r>
              <a:rPr lang="de-DE" sz="1200" dirty="0" err="1"/>
              <a:t>these</a:t>
            </a:r>
            <a:r>
              <a:rPr lang="de-DE" sz="1200" dirty="0"/>
              <a:t> </a:t>
            </a:r>
            <a:r>
              <a:rPr lang="de-DE" sz="1200" dirty="0" err="1"/>
              <a:t>three</a:t>
            </a:r>
            <a:r>
              <a:rPr lang="de-DE" sz="1200" dirty="0"/>
              <a:t> </a:t>
            </a:r>
            <a:r>
              <a:rPr lang="de-DE" sz="1200" dirty="0" err="1"/>
              <a:t>categories</a:t>
            </a:r>
            <a:r>
              <a:rPr lang="de-DE" sz="1200" dirty="0"/>
              <a:t>.</a:t>
            </a:r>
          </a:p>
          <a:p>
            <a:pPr>
              <a:lnSpc>
                <a:spcPct val="150000"/>
              </a:lnSpc>
            </a:pPr>
            <a:r>
              <a:rPr lang="de-DE" sz="1200" dirty="0" err="1"/>
              <a:t>Starting</a:t>
            </a:r>
            <a:r>
              <a:rPr lang="de-DE" sz="1200" dirty="0"/>
              <a:t> </a:t>
            </a:r>
            <a:r>
              <a:rPr lang="de-DE" sz="1200" dirty="0" err="1"/>
              <a:t>grants</a:t>
            </a:r>
            <a:r>
              <a:rPr lang="de-DE" sz="1200" dirty="0"/>
              <a:t> </a:t>
            </a:r>
            <a:r>
              <a:rPr lang="de-DE" sz="1200" dirty="0" err="1"/>
              <a:t>are</a:t>
            </a:r>
            <a:r>
              <a:rPr lang="de-DE" sz="1200" dirty="0"/>
              <a:t> </a:t>
            </a:r>
            <a:r>
              <a:rPr lang="de-DE" sz="1200" dirty="0" err="1"/>
              <a:t>for</a:t>
            </a:r>
            <a:r>
              <a:rPr lang="de-DE" sz="1200" dirty="0"/>
              <a:t> top </a:t>
            </a:r>
            <a:r>
              <a:rPr lang="de-DE" sz="1200" dirty="0" err="1"/>
              <a:t>researchers</a:t>
            </a:r>
            <a:r>
              <a:rPr lang="de-DE" sz="1200" dirty="0"/>
              <a:t> 2- 7 </a:t>
            </a:r>
            <a:r>
              <a:rPr lang="de-DE" sz="1200" dirty="0" err="1"/>
              <a:t>years</a:t>
            </a:r>
            <a:r>
              <a:rPr lang="de-DE" sz="1200" dirty="0"/>
              <a:t> after </a:t>
            </a:r>
            <a:r>
              <a:rPr lang="de-DE" sz="1200" dirty="0" err="1"/>
              <a:t>having</a:t>
            </a:r>
            <a:r>
              <a:rPr lang="de-DE" sz="1200" dirty="0"/>
              <a:t> </a:t>
            </a:r>
            <a:r>
              <a:rPr lang="de-DE" sz="1200" dirty="0" err="1"/>
              <a:t>completed</a:t>
            </a:r>
            <a:r>
              <a:rPr lang="de-DE" sz="1200" dirty="0"/>
              <a:t> </a:t>
            </a:r>
            <a:r>
              <a:rPr lang="de-DE" sz="1200" dirty="0" err="1"/>
              <a:t>their</a:t>
            </a:r>
            <a:r>
              <a:rPr lang="de-DE" sz="1200" dirty="0"/>
              <a:t> </a:t>
            </a:r>
            <a:r>
              <a:rPr lang="de-DE" sz="1200" dirty="0" err="1"/>
              <a:t>PhD</a:t>
            </a:r>
            <a:endParaRPr lang="de-DE" sz="1200" dirty="0"/>
          </a:p>
          <a:p>
            <a:pPr>
              <a:lnSpc>
                <a:spcPct val="150000"/>
              </a:lnSpc>
            </a:pPr>
            <a:r>
              <a:rPr lang="de-DE" sz="1200" dirty="0" err="1"/>
              <a:t>Consolidator</a:t>
            </a:r>
            <a:r>
              <a:rPr lang="de-DE" sz="1200" dirty="0"/>
              <a:t> Grants </a:t>
            </a:r>
            <a:r>
              <a:rPr lang="de-DE" sz="1200" dirty="0" err="1"/>
              <a:t>are</a:t>
            </a:r>
            <a:r>
              <a:rPr lang="de-DE" sz="1200" dirty="0"/>
              <a:t> </a:t>
            </a:r>
            <a:r>
              <a:rPr lang="de-DE" sz="1200" dirty="0" err="1"/>
              <a:t>for</a:t>
            </a:r>
            <a:r>
              <a:rPr lang="de-DE" sz="1200" dirty="0"/>
              <a:t> </a:t>
            </a:r>
            <a:r>
              <a:rPr lang="de-DE" sz="1200" dirty="0" err="1"/>
              <a:t>researchers</a:t>
            </a:r>
            <a:r>
              <a:rPr lang="de-DE" sz="1200" dirty="0"/>
              <a:t> 7-12 </a:t>
            </a:r>
            <a:r>
              <a:rPr lang="de-DE" sz="1200" dirty="0" err="1"/>
              <a:t>years</a:t>
            </a:r>
            <a:r>
              <a:rPr lang="de-DE" sz="1200" dirty="0"/>
              <a:t> after </a:t>
            </a:r>
            <a:r>
              <a:rPr lang="de-DE" sz="1200" dirty="0" err="1"/>
              <a:t>PhD</a:t>
            </a:r>
            <a:endParaRPr lang="de-DE" sz="1200" dirty="0"/>
          </a:p>
          <a:p>
            <a:pPr>
              <a:lnSpc>
                <a:spcPct val="150000"/>
              </a:lnSpc>
            </a:pPr>
            <a:r>
              <a:rPr lang="de-DE" sz="1200" dirty="0" err="1"/>
              <a:t>Advanced</a:t>
            </a:r>
            <a:r>
              <a:rPr lang="de-DE" sz="1200" dirty="0"/>
              <a:t> </a:t>
            </a:r>
            <a:r>
              <a:rPr lang="de-DE" sz="1200" dirty="0" err="1"/>
              <a:t>grants</a:t>
            </a:r>
            <a:r>
              <a:rPr lang="de-DE" sz="1200" dirty="0"/>
              <a:t> </a:t>
            </a:r>
            <a:r>
              <a:rPr lang="de-DE" sz="1200" dirty="0" err="1"/>
              <a:t>have</a:t>
            </a:r>
            <a:r>
              <a:rPr lang="de-DE" sz="1200" dirty="0"/>
              <a:t> </a:t>
            </a:r>
            <a:r>
              <a:rPr lang="de-DE" sz="1200" dirty="0" err="1"/>
              <a:t>no</a:t>
            </a:r>
            <a:r>
              <a:rPr lang="de-DE" sz="1200" dirty="0"/>
              <a:t> </a:t>
            </a:r>
            <a:r>
              <a:rPr lang="de-DE" sz="1200" dirty="0" err="1"/>
              <a:t>specific</a:t>
            </a:r>
            <a:r>
              <a:rPr lang="de-DE" sz="1200" dirty="0"/>
              <a:t> </a:t>
            </a:r>
            <a:r>
              <a:rPr lang="de-DE" sz="1200" dirty="0" err="1"/>
              <a:t>reference</a:t>
            </a:r>
            <a:r>
              <a:rPr lang="de-DE" sz="1200" dirty="0"/>
              <a:t> </a:t>
            </a:r>
            <a:r>
              <a:rPr lang="de-DE" sz="1200" dirty="0" err="1"/>
              <a:t>date</a:t>
            </a:r>
            <a:r>
              <a:rPr lang="de-DE" sz="1200" dirty="0"/>
              <a:t>. </a:t>
            </a:r>
            <a:r>
              <a:rPr lang="en-US" sz="1200" dirty="0"/>
              <a:t>Applicants may be at any stage of their research career if they have a track-record of significant research achievements of the last 10 years.</a:t>
            </a:r>
          </a:p>
          <a:p>
            <a:pPr>
              <a:lnSpc>
                <a:spcPct val="150000"/>
              </a:lnSpc>
            </a:pPr>
            <a:r>
              <a:rPr lang="en-US" sz="1200" dirty="0"/>
              <a:t>The maximum period of funding for Starting Grants, Consolidator Grants and Advanced Grants is five years. </a:t>
            </a:r>
          </a:p>
          <a:p>
            <a:pPr defTabSz="437404">
              <a:lnSpc>
                <a:spcPct val="150000"/>
              </a:lnSpc>
              <a:defRPr/>
            </a:pPr>
            <a:r>
              <a:rPr lang="en-US" sz="1200" dirty="0"/>
              <a:t>In 2018 the ERC is going to publish again a Synergy Grants Call for teams of up to 4 researchers. I will come to that funding line later.</a:t>
            </a:r>
          </a:p>
          <a:p>
            <a:pPr>
              <a:lnSpc>
                <a:spcPct val="150000"/>
              </a:lnSpc>
            </a:pPr>
            <a:r>
              <a:rPr lang="en-US" sz="1200" b="0" i="0" u="none" strike="noStrike" kern="1200" baseline="0" dirty="0">
                <a:solidFill>
                  <a:schemeClr val="tx1"/>
                </a:solidFill>
                <a:latin typeface="+mn-lt"/>
                <a:ea typeface="+mn-ea"/>
                <a:cs typeface="+mn-cs"/>
              </a:rPr>
              <a:t>The maximum grant varies by grant type. An ERC grant can cover up to 100% of the total eligible direct costs of the research plus a contribution towards indirect costs. </a:t>
            </a:r>
            <a:endParaRPr lang="de-DE" sz="1200" dirty="0"/>
          </a:p>
          <a:p>
            <a:pPr>
              <a:lnSpc>
                <a:spcPct val="150000"/>
              </a:lnSpc>
            </a:pPr>
            <a:r>
              <a:rPr lang="de-DE" sz="1200" dirty="0"/>
              <a:t>In </a:t>
            </a:r>
            <a:r>
              <a:rPr lang="de-DE" sz="1200" dirty="0" err="1"/>
              <a:t>some</a:t>
            </a:r>
            <a:r>
              <a:rPr lang="de-DE" sz="1200" dirty="0"/>
              <a:t> </a:t>
            </a:r>
            <a:r>
              <a:rPr lang="de-DE" sz="1200" dirty="0" err="1"/>
              <a:t>circumstances</a:t>
            </a:r>
            <a:r>
              <a:rPr lang="de-DE" sz="1200" dirty="0"/>
              <a:t> </a:t>
            </a:r>
            <a:r>
              <a:rPr lang="de-DE" sz="1200" dirty="0" err="1"/>
              <a:t>the</a:t>
            </a:r>
            <a:r>
              <a:rPr lang="de-DE" sz="1200" dirty="0"/>
              <a:t> </a:t>
            </a:r>
            <a:r>
              <a:rPr lang="de-DE" sz="1200" dirty="0" err="1"/>
              <a:t>budget</a:t>
            </a:r>
            <a:r>
              <a:rPr lang="de-DE" sz="1200" dirty="0"/>
              <a:t> </a:t>
            </a:r>
            <a:r>
              <a:rPr lang="de-DE" sz="1200" dirty="0" err="1"/>
              <a:t>can</a:t>
            </a:r>
            <a:r>
              <a:rPr lang="de-DE" sz="1200" dirty="0"/>
              <a:t> </a:t>
            </a:r>
            <a:r>
              <a:rPr lang="de-DE" sz="1200" dirty="0" err="1"/>
              <a:t>be</a:t>
            </a:r>
            <a:r>
              <a:rPr lang="de-DE" sz="1200" dirty="0"/>
              <a:t> </a:t>
            </a:r>
            <a:r>
              <a:rPr lang="de-DE" sz="1200" dirty="0" err="1"/>
              <a:t>higher</a:t>
            </a:r>
            <a:endParaRPr lang="de-DE" sz="1200" dirty="0"/>
          </a:p>
          <a:p>
            <a:pPr>
              <a:lnSpc>
                <a:spcPct val="150000"/>
              </a:lnSpc>
            </a:pPr>
            <a:r>
              <a:rPr lang="de-DE" sz="1200" dirty="0" err="1"/>
              <a:t>For</a:t>
            </a:r>
            <a:r>
              <a:rPr lang="de-DE" sz="1200" dirty="0"/>
              <a:t> </a:t>
            </a:r>
            <a:r>
              <a:rPr lang="de-DE" sz="1200" dirty="0" err="1"/>
              <a:t>example</a:t>
            </a:r>
            <a:r>
              <a:rPr lang="de-DE" sz="1200" dirty="0"/>
              <a:t> </a:t>
            </a:r>
            <a:r>
              <a:rPr lang="de-DE" sz="1200" dirty="0" err="1"/>
              <a:t>if</a:t>
            </a:r>
            <a:r>
              <a:rPr lang="de-DE" sz="1200" dirty="0"/>
              <a:t> </a:t>
            </a:r>
            <a:r>
              <a:rPr lang="de-DE" sz="1200" dirty="0" err="1"/>
              <a:t>you</a:t>
            </a:r>
            <a:r>
              <a:rPr lang="de-DE" sz="1200" dirty="0"/>
              <a:t> </a:t>
            </a:r>
            <a:r>
              <a:rPr lang="de-DE" sz="1200" dirty="0" err="1"/>
              <a:t>need</a:t>
            </a:r>
            <a:r>
              <a:rPr lang="de-DE" sz="1200" dirty="0"/>
              <a:t> </a:t>
            </a:r>
            <a:r>
              <a:rPr lang="de-DE" sz="1200" dirty="0" err="1"/>
              <a:t>access</a:t>
            </a:r>
            <a:r>
              <a:rPr lang="de-DE" sz="1200" dirty="0"/>
              <a:t> </a:t>
            </a:r>
            <a:r>
              <a:rPr lang="de-DE" sz="1200" dirty="0" err="1"/>
              <a:t>to</a:t>
            </a:r>
            <a:r>
              <a:rPr lang="de-DE" sz="1200" dirty="0"/>
              <a:t> </a:t>
            </a:r>
            <a:r>
              <a:rPr lang="de-DE" sz="1200" dirty="0" err="1"/>
              <a:t>infrastructure</a:t>
            </a:r>
            <a:r>
              <a:rPr lang="de-DE" sz="1200" dirty="0"/>
              <a:t> </a:t>
            </a:r>
            <a:r>
              <a:rPr lang="de-DE" sz="1200" dirty="0" err="1"/>
              <a:t>or</a:t>
            </a:r>
            <a:r>
              <a:rPr lang="de-DE" sz="1200" dirty="0"/>
              <a:t> high </a:t>
            </a:r>
            <a:r>
              <a:rPr lang="de-DE" sz="1200" dirty="0" err="1"/>
              <a:t>equipment</a:t>
            </a:r>
            <a:r>
              <a:rPr lang="de-DE" sz="1200" dirty="0"/>
              <a:t> </a:t>
            </a:r>
            <a:r>
              <a:rPr lang="de-DE" sz="1200" dirty="0" err="1"/>
              <a:t>costs</a:t>
            </a:r>
            <a:endParaRPr lang="de-DE" sz="1200" dirty="0"/>
          </a:p>
          <a:p>
            <a:pPr>
              <a:lnSpc>
                <a:spcPct val="150000"/>
              </a:lnSpc>
            </a:pPr>
            <a:r>
              <a:rPr lang="de-DE" sz="1200" dirty="0" err="1"/>
              <a:t>Or</a:t>
            </a:r>
            <a:r>
              <a:rPr lang="de-DE" sz="1200" dirty="0"/>
              <a:t> in </a:t>
            </a:r>
            <a:r>
              <a:rPr lang="de-DE" sz="1200" dirty="0" err="1"/>
              <a:t>case</a:t>
            </a:r>
            <a:r>
              <a:rPr lang="de-DE" sz="1200" dirty="0"/>
              <a:t> </a:t>
            </a:r>
            <a:r>
              <a:rPr lang="de-DE" sz="1200" dirty="0" err="1"/>
              <a:t>the</a:t>
            </a:r>
            <a:r>
              <a:rPr lang="de-DE" sz="1200" dirty="0"/>
              <a:t> PI </a:t>
            </a:r>
            <a:r>
              <a:rPr lang="de-DE" sz="1200" dirty="0" err="1"/>
              <a:t>comes</a:t>
            </a:r>
            <a:r>
              <a:rPr lang="de-DE" sz="1200" dirty="0"/>
              <a:t> </a:t>
            </a:r>
            <a:r>
              <a:rPr lang="de-DE" sz="1200" dirty="0" err="1"/>
              <a:t>from</a:t>
            </a:r>
            <a:r>
              <a:rPr lang="de-DE" sz="1200" dirty="0"/>
              <a:t> a </a:t>
            </a:r>
            <a:r>
              <a:rPr lang="de-DE" sz="1200" dirty="0" err="1"/>
              <a:t>third</a:t>
            </a:r>
            <a:r>
              <a:rPr lang="de-DE" sz="1200" dirty="0"/>
              <a:t> </a:t>
            </a:r>
            <a:r>
              <a:rPr lang="de-DE" sz="1200" dirty="0" err="1"/>
              <a:t>country</a:t>
            </a:r>
            <a:endParaRPr lang="de-DE" sz="1200" dirty="0"/>
          </a:p>
          <a:p>
            <a:pPr>
              <a:lnSpc>
                <a:spcPct val="150000"/>
              </a:lnSpc>
            </a:pPr>
            <a:r>
              <a:rPr lang="de-DE" sz="1200" dirty="0"/>
              <a:t>Today I </a:t>
            </a:r>
            <a:r>
              <a:rPr lang="de-DE" sz="1200" dirty="0" err="1"/>
              <a:t>won‘t</a:t>
            </a:r>
            <a:r>
              <a:rPr lang="de-DE" sz="1200" dirty="0"/>
              <a:t> </a:t>
            </a:r>
            <a:r>
              <a:rPr lang="de-DE" sz="1200" dirty="0" err="1"/>
              <a:t>get</a:t>
            </a:r>
            <a:r>
              <a:rPr lang="de-DE" sz="1200" dirty="0"/>
              <a:t> </a:t>
            </a:r>
            <a:r>
              <a:rPr lang="de-DE" sz="1200" dirty="0" err="1"/>
              <a:t>into</a:t>
            </a:r>
            <a:r>
              <a:rPr lang="de-DE" sz="1200" dirty="0"/>
              <a:t> </a:t>
            </a:r>
            <a:r>
              <a:rPr lang="de-DE" sz="1200" dirty="0" err="1"/>
              <a:t>detail</a:t>
            </a:r>
            <a:r>
              <a:rPr lang="de-DE" sz="1200" dirty="0"/>
              <a:t> </a:t>
            </a:r>
            <a:r>
              <a:rPr lang="de-DE" sz="1200" dirty="0" err="1"/>
              <a:t>about</a:t>
            </a:r>
            <a:r>
              <a:rPr lang="de-DE" sz="1200" dirty="0"/>
              <a:t> </a:t>
            </a:r>
            <a:r>
              <a:rPr lang="de-DE" sz="1200" dirty="0" err="1"/>
              <a:t>the</a:t>
            </a:r>
            <a:r>
              <a:rPr lang="de-DE" sz="1200" dirty="0"/>
              <a:t> </a:t>
            </a:r>
            <a:r>
              <a:rPr lang="de-DE" sz="1200" dirty="0" err="1"/>
              <a:t>proof-of-concept</a:t>
            </a:r>
            <a:r>
              <a:rPr lang="de-DE" sz="1200" dirty="0"/>
              <a:t> </a:t>
            </a:r>
            <a:r>
              <a:rPr lang="de-DE" sz="1200" dirty="0" err="1"/>
              <a:t>scheme</a:t>
            </a:r>
            <a:r>
              <a:rPr lang="de-DE" sz="1200" dirty="0"/>
              <a:t> wich </a:t>
            </a:r>
            <a:r>
              <a:rPr lang="de-DE" sz="1200" dirty="0" err="1"/>
              <a:t>is</a:t>
            </a:r>
            <a:r>
              <a:rPr lang="de-DE" sz="1200" dirty="0"/>
              <a:t> </a:t>
            </a:r>
            <a:r>
              <a:rPr lang="de-DE" sz="1200" dirty="0" err="1"/>
              <a:t>for</a:t>
            </a:r>
            <a:r>
              <a:rPr lang="de-DE" sz="1200" dirty="0"/>
              <a:t> </a:t>
            </a:r>
            <a:r>
              <a:rPr lang="en-US" sz="1200" dirty="0"/>
              <a:t>ERC grant holders who want to establish the innovation potential of ideas from their ERC-funded projects.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 funding up to the amounts set out in the table below can be requested in the proposal to cover the following eligible costs when these are necessary to carry out the proposed work: (a) "start-up" costs for Principal Investigators moving to the EU or an Associated Country from elsewhere as a consequence of receiving the ERC grant and/or (b) the purchase of major equipment and/or (c) access to large facilities and/or (d) other major experimental and field work costs, excluding personnel costs.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 funding is not subject to </a:t>
            </a:r>
            <a:r>
              <a:rPr lang="en-US" sz="1200" b="0" i="1" u="none" strike="noStrike" kern="1200" baseline="0" dirty="0">
                <a:solidFill>
                  <a:schemeClr val="tx1"/>
                </a:solidFill>
                <a:latin typeface="+mn-lt"/>
                <a:ea typeface="+mn-ea"/>
                <a:cs typeface="+mn-cs"/>
              </a:rPr>
              <a:t>pro rata </a:t>
            </a:r>
            <a:r>
              <a:rPr lang="en-US" sz="1200" b="0" i="1" u="none" strike="noStrike" kern="1200" baseline="0" dirty="0" err="1">
                <a:solidFill>
                  <a:schemeClr val="tx1"/>
                </a:solidFill>
                <a:latin typeface="+mn-lt"/>
                <a:ea typeface="+mn-ea"/>
                <a:cs typeface="+mn-cs"/>
              </a:rPr>
              <a:t>temporis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reduction for projects of shorter duration. </a:t>
            </a:r>
          </a:p>
          <a:p>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All funding requested is assessed during evaluation.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Principal Investigators must demonstrate the ground-breaking nature, ambition and feasibility of their scientific proposal. 	</a:t>
            </a:r>
          </a:p>
          <a:p>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Scientists who have already received an ERC grant may reapply before the end of the project. The prerequisite is that the existing project ends at the latest two years after the deadline for the new call. The relevant date is the end date of the existing project, as specified in the Grant Agreement. They are subject to the same rules and selection procedure as all other applicants. However, a person may not hold two grants at the same time. This means that the first project must be completed before the second can begin.</a:t>
            </a:r>
          </a:p>
          <a:p>
            <a:endParaRPr lang="en-US" sz="12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22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1" u="none" strike="noStrike" kern="1200" baseline="0" dirty="0">
                <a:solidFill>
                  <a:schemeClr val="tx1"/>
                </a:solidFill>
                <a:latin typeface="+mn-lt"/>
                <a:ea typeface="+mn-ea"/>
                <a:cs typeface="+mn-cs"/>
              </a:rPr>
              <a:t>Minimum time </a:t>
            </a:r>
            <a:r>
              <a:rPr lang="de-DE" sz="1200" b="1" i="1" u="none" strike="noStrike" kern="1200" baseline="0" dirty="0" err="1">
                <a:solidFill>
                  <a:schemeClr val="tx1"/>
                </a:solidFill>
                <a:latin typeface="+mn-lt"/>
                <a:ea typeface="+mn-ea"/>
                <a:cs typeface="+mn-cs"/>
              </a:rPr>
              <a:t>commitment</a:t>
            </a:r>
            <a:r>
              <a:rPr lang="de-DE" sz="1200" b="1" i="1" u="none" strike="noStrike" kern="1200" baseline="0" dirty="0">
                <a:solidFill>
                  <a:schemeClr val="tx1"/>
                </a:solidFill>
                <a:latin typeface="+mn-lt"/>
                <a:ea typeface="+mn-ea"/>
                <a:cs typeface="+mn-cs"/>
              </a:rPr>
              <a:t> </a:t>
            </a:r>
            <a:endParaRPr lang="de-D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Principal Investigators funded through the ERC frontier research grants shall spend a minimum percentage of their working time on the ERC project and a minimum percentage of their working time in an EU Member State or Associated Country as set out in the table. </a:t>
            </a:r>
          </a:p>
          <a:p>
            <a:endParaRPr lang="en-US" sz="1200" b="0" i="0" u="none" strike="noStrike" kern="1200" baseline="0" dirty="0">
              <a:solidFill>
                <a:schemeClr val="tx1"/>
              </a:solidFill>
              <a:latin typeface="+mn-lt"/>
              <a:ea typeface="+mn-ea"/>
              <a:cs typeface="+mn-cs"/>
            </a:endParaRPr>
          </a:p>
          <a:p>
            <a:pPr>
              <a:lnSpc>
                <a:spcPct val="150000"/>
              </a:lnSpc>
            </a:pPr>
            <a:r>
              <a:rPr lang="en-US" sz="1200" dirty="0"/>
              <a:t>The applicants are expected to spend at least 50% or 40% of their working time on the ERC project. At the same time, they should spend at least 50% of the total amount of time in Europe.</a:t>
            </a:r>
          </a:p>
          <a:p>
            <a:pPr>
              <a:lnSpc>
                <a:spcPct val="150000"/>
              </a:lnSpc>
            </a:pPr>
            <a:r>
              <a:rPr lang="en-US" sz="1200" dirty="0"/>
              <a:t>The evaluation panels will determine whether the PI is strongly committed and if they spend enough time on the project. All proposals should therefore state clearly the amount of active time the PI spends on the project. Every uncertainty should be avoided.</a:t>
            </a:r>
          </a:p>
          <a:p>
            <a:pPr>
              <a:lnSpc>
                <a:spcPct val="150000"/>
              </a:lnSpc>
            </a:pPr>
            <a:r>
              <a:rPr lang="en-US" sz="1200" dirty="0"/>
              <a:t>The ERC funding is granted to the individual person and thus asks for a considerable contribution of the PI. The ERC is looking for active researchers, who not only lead the project but are also involved in research to a considerable amount. The proposal should state that the future ERC project will be the main interest of the PI in the coming years. </a:t>
            </a:r>
            <a:endParaRPr lang="de-DE" sz="1200" dirty="0"/>
          </a:p>
          <a:p>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89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i="1"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5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eligibility periods can be extended beyond 7 and 12 years for the Starting and Consolidator Grants respectively for the following properly documented circumstances (For applicants whose first eligible degree is their medical degree such incidents can be considered from the date of completion of their medical degree), provided they started before the call deadline: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Maternity</a:t>
            </a:r>
            <a:r>
              <a:rPr lang="en-US" sz="1200" b="0" i="0" u="none" strike="noStrike" kern="1200" baseline="0" dirty="0">
                <a:solidFill>
                  <a:schemeClr val="tx1"/>
                </a:solidFill>
                <a:latin typeface="+mn-lt"/>
                <a:ea typeface="+mn-ea"/>
                <a:cs typeface="+mn-cs"/>
              </a:rPr>
              <a:t>: 18 months extension for each child born before or after the PhD award. If the applicant can document a longer maternity leave, the eligibility period will be extended by the documented amount of actual leave taken until the call deadline.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Paternity</a:t>
            </a:r>
            <a:r>
              <a:rPr lang="en-US" sz="1200" b="0" i="0" u="none" strike="noStrike" kern="1200" baseline="0" dirty="0">
                <a:solidFill>
                  <a:schemeClr val="tx1"/>
                </a:solidFill>
                <a:latin typeface="+mn-lt"/>
                <a:ea typeface="+mn-ea"/>
                <a:cs typeface="+mn-cs"/>
              </a:rPr>
              <a:t>: extension by the documented time of paternity leave taken until the call deadline for each child born before or after the PhD award.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Long-term illness</a:t>
            </a:r>
            <a:r>
              <a:rPr lang="en-US" sz="1200" b="0" i="0" u="none" strike="noStrike" kern="1200" baseline="0" dirty="0">
                <a:solidFill>
                  <a:schemeClr val="tx1"/>
                </a:solidFill>
                <a:latin typeface="+mn-lt"/>
                <a:ea typeface="+mn-ea"/>
                <a:cs typeface="+mn-cs"/>
              </a:rPr>
              <a:t> (Over ninety days for the Principal Investigator or a close family member (child, spouse, parent or sibling) or </a:t>
            </a:r>
            <a:r>
              <a:rPr lang="en-US" sz="1200" b="1" i="0" u="none" strike="noStrike" kern="1200" baseline="0" dirty="0">
                <a:solidFill>
                  <a:schemeClr val="tx1"/>
                </a:solidFill>
                <a:latin typeface="+mn-lt"/>
                <a:ea typeface="+mn-ea"/>
                <a:cs typeface="+mn-cs"/>
              </a:rPr>
              <a:t>national service</a:t>
            </a:r>
            <a:r>
              <a:rPr lang="en-US" sz="1200" b="0" i="0" u="none" strike="noStrike" kern="1200" baseline="0" dirty="0">
                <a:solidFill>
                  <a:schemeClr val="tx1"/>
                </a:solidFill>
                <a:latin typeface="+mn-lt"/>
                <a:ea typeface="+mn-ea"/>
                <a:cs typeface="+mn-cs"/>
              </a:rPr>
              <a:t>: extension by the documented amount of leave taken by the Principal Investigator until the call deadline for each incident which occurred after the PhD award date. </a:t>
            </a:r>
          </a:p>
          <a:p>
            <a:pPr marL="171450" indent="-171450">
              <a:buFontTx/>
              <a:buChar char="-"/>
            </a:pPr>
            <a:r>
              <a:rPr lang="en-US" sz="1200" b="1" i="0" u="none" strike="noStrike" kern="1200" baseline="0" dirty="0">
                <a:solidFill>
                  <a:schemeClr val="tx1"/>
                </a:solidFill>
                <a:latin typeface="+mn-lt"/>
                <a:ea typeface="+mn-ea"/>
                <a:cs typeface="+mn-cs"/>
              </a:rPr>
              <a:t>Clinical training</a:t>
            </a:r>
            <a:r>
              <a:rPr lang="en-US" sz="1200" b="0" i="0" u="none" strike="noStrike" kern="1200" baseline="0" dirty="0">
                <a:solidFill>
                  <a:schemeClr val="tx1"/>
                </a:solidFill>
                <a:latin typeface="+mn-lt"/>
                <a:ea typeface="+mn-ea"/>
                <a:cs typeface="+mn-cs"/>
              </a:rPr>
              <a:t>: extension by the documented amount of clinical training received by the Principal Investigator </a:t>
            </a:r>
            <a:r>
              <a:rPr lang="en-US" sz="1200" b="1" i="0" u="none" strike="noStrike" kern="1200" baseline="0" dirty="0">
                <a:solidFill>
                  <a:schemeClr val="tx1"/>
                </a:solidFill>
                <a:latin typeface="+mn-lt"/>
                <a:ea typeface="+mn-ea"/>
                <a:cs typeface="+mn-cs"/>
              </a:rPr>
              <a:t>after </a:t>
            </a:r>
            <a:r>
              <a:rPr lang="en-US" sz="1200" b="0" i="0" u="none" strike="noStrike" kern="1200" baseline="0" dirty="0">
                <a:solidFill>
                  <a:schemeClr val="tx1"/>
                </a:solidFill>
                <a:latin typeface="+mn-lt"/>
                <a:ea typeface="+mn-ea"/>
                <a:cs typeface="+mn-cs"/>
              </a:rPr>
              <a:t>the award of the first eligible degree and until the call deadline, </a:t>
            </a:r>
            <a:r>
              <a:rPr lang="en-US" sz="1200" b="1" i="0" u="none" strike="noStrike" kern="1200" baseline="0" dirty="0">
                <a:solidFill>
                  <a:schemeClr val="tx1"/>
                </a:solidFill>
                <a:latin typeface="+mn-lt"/>
                <a:ea typeface="+mn-ea"/>
                <a:cs typeface="+mn-cs"/>
              </a:rPr>
              <a:t>up to a maximum of 4 years</a:t>
            </a:r>
            <a:r>
              <a:rPr lang="en-US" sz="1200" b="0" i="0" u="none" strike="noStrike" kern="1200" baseline="0" dirty="0">
                <a:solidFill>
                  <a:schemeClr val="tx1"/>
                </a:solidFill>
                <a:latin typeface="+mn-lt"/>
                <a:ea typeface="+mn-ea"/>
                <a:cs typeface="+mn-cs"/>
              </a:rPr>
              <a:t>. </a:t>
            </a:r>
          </a:p>
          <a:p>
            <a:pPr marL="0" indent="0">
              <a:buFontTx/>
              <a:buNone/>
            </a:pPr>
            <a:endParaRPr lang="en-US"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94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970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1F5F00-875A-4FD8-ACA6-A31B5D77647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41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1F5F00-875A-4FD8-ACA6-A31B5D77647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077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4067452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955081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2872265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140416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589099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1499093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5872156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27927211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2949698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777111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5610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960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33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39842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6348" y="149225"/>
            <a:ext cx="8810108"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395820" y="1307806"/>
            <a:ext cx="11417298"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4768443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8008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734197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8"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2726583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933CE8-8F1E-08DA-4407-950546B15731}"/>
              </a:ext>
            </a:extLst>
          </p:cNvPr>
          <p:cNvSpPr>
            <a:spLocks noGrp="1"/>
          </p:cNvSpPr>
          <p:nvPr>
            <p:ph type="dt" sz="half" idx="10"/>
          </p:nvPr>
        </p:nvSpPr>
        <p:spPr/>
        <p:txBody>
          <a:bodyPr/>
          <a:lstStyle>
            <a:lvl1pPr>
              <a:defRPr/>
            </a:lvl1pPr>
          </a:lstStyle>
          <a:p>
            <a:pPr>
              <a:defRPr/>
            </a:pPr>
            <a:fld id="{55FBD6C6-B1BE-4B52-8A75-97920725AA88}" type="datetimeFigureOut">
              <a:rPr lang="it-IT"/>
              <a:pPr>
                <a:defRPr/>
              </a:pPr>
              <a:t>10/11/2023</a:t>
            </a:fld>
            <a:endParaRPr lang="it-IT"/>
          </a:p>
        </p:txBody>
      </p:sp>
      <p:sp>
        <p:nvSpPr>
          <p:cNvPr id="5" name="Segnaposto piè di pagina 4">
            <a:extLst>
              <a:ext uri="{FF2B5EF4-FFF2-40B4-BE49-F238E27FC236}">
                <a16:creationId xmlns:a16="http://schemas.microsoft.com/office/drawing/2014/main" id="{66CC8126-205D-514C-23AF-2D4D8704EE5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DC94078-68FE-9B59-C03C-C86CD6AF0A2B}"/>
              </a:ext>
            </a:extLst>
          </p:cNvPr>
          <p:cNvSpPr>
            <a:spLocks noGrp="1"/>
          </p:cNvSpPr>
          <p:nvPr>
            <p:ph type="sldNum" sz="quarter" idx="12"/>
          </p:nvPr>
        </p:nvSpPr>
        <p:spPr/>
        <p:txBody>
          <a:bodyPr/>
          <a:lstStyle>
            <a:lvl1pPr>
              <a:defRPr/>
            </a:lvl1pPr>
          </a:lstStyle>
          <a:p>
            <a:pPr>
              <a:defRPr/>
            </a:pPr>
            <a:fld id="{94A286A1-194C-495D-9EBD-2C0277F617EC}" type="slidenum">
              <a:rPr lang="it-IT" altLang="it-IT"/>
              <a:pPr>
                <a:defRPr/>
              </a:pPr>
              <a:t>‹#›</a:t>
            </a:fld>
            <a:endParaRPr lang="it-IT" altLang="it-IT"/>
          </a:p>
        </p:txBody>
      </p:sp>
    </p:spTree>
    <p:extLst>
      <p:ext uri="{BB962C8B-B14F-4D97-AF65-F5344CB8AC3E}">
        <p14:creationId xmlns:p14="http://schemas.microsoft.com/office/powerpoint/2010/main" val="653214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9C8E1F59-C4F9-4368-90A6-15422B2C05E1}"/>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EDC0702-C161-4973-95BD-5B0D68EE02D6}" type="datetimeFigureOut">
              <a:rPr lang="it-IT"/>
              <a:pPr>
                <a:defRPr/>
              </a:pPr>
              <a:t>10/11/2023</a:t>
            </a:fld>
            <a:endParaRPr lang="it-IT"/>
          </a:p>
        </p:txBody>
      </p:sp>
      <p:sp>
        <p:nvSpPr>
          <p:cNvPr id="4" name="Segnaposto piè di pagina 3">
            <a:extLst>
              <a:ext uri="{FF2B5EF4-FFF2-40B4-BE49-F238E27FC236}">
                <a16:creationId xmlns:a16="http://schemas.microsoft.com/office/drawing/2014/main" id="{E994C818-824E-4E17-B8CB-0D6E88C906E5}"/>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it-IT"/>
          </a:p>
        </p:txBody>
      </p:sp>
      <p:sp>
        <p:nvSpPr>
          <p:cNvPr id="5" name="Segnaposto numero diapositiva 4">
            <a:extLst>
              <a:ext uri="{FF2B5EF4-FFF2-40B4-BE49-F238E27FC236}">
                <a16:creationId xmlns:a16="http://schemas.microsoft.com/office/drawing/2014/main" id="{62B95493-29ED-4CAA-9756-D3DD98AC14B2}"/>
              </a:ext>
            </a:extLst>
          </p:cNvPr>
          <p:cNvSpPr>
            <a:spLocks noGrp="1"/>
          </p:cNvSpPr>
          <p:nvPr>
            <p:ph type="sldNum" sz="quarter" idx="12"/>
          </p:nvPr>
        </p:nvSpPr>
        <p:spPr/>
        <p:txBody>
          <a:bodyPr/>
          <a:lstStyle>
            <a:lvl1pPr eaLnBrk="0" hangingPunct="0">
              <a:defRPr/>
            </a:lvl1pPr>
          </a:lstStyle>
          <a:p>
            <a:pPr>
              <a:defRPr/>
            </a:pPr>
            <a:fld id="{DEBE4CF9-3C9A-4C49-845A-4613A66F1DCD}" type="slidenum">
              <a:rPr lang="it-IT" altLang="it-IT"/>
              <a:pPr>
                <a:defRPr/>
              </a:pPr>
              <a:t>‹#›</a:t>
            </a:fld>
            <a:endParaRPr lang="it-IT" altLang="it-IT"/>
          </a:p>
        </p:txBody>
      </p:sp>
    </p:spTree>
    <p:extLst>
      <p:ext uri="{BB962C8B-B14F-4D97-AF65-F5344CB8AC3E}">
        <p14:creationId xmlns:p14="http://schemas.microsoft.com/office/powerpoint/2010/main" val="58831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81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5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46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36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65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05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245847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2132778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ec.europa.eu/info/funding-tenders/opportunities/docs/2021-2027/horizon/wp-call/2023/wp_horizon-erc-2023_en.pdf" TargetMode="External"/><Relationship Id="rId7" Type="http://schemas.openxmlformats.org/officeDocument/2006/relationships/hyperlink" Target="https://ec.europa.eu/info/funding-tenders/opportunities/portal/"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ec.europa.eu/info/funding-tenders/opportunities/docs/2021-2027/horizon/guidance/information-for-applicants_he-erc-adg_en.pdf" TargetMode="External"/><Relationship Id="rId5" Type="http://schemas.openxmlformats.org/officeDocument/2006/relationships/hyperlink" Target="https://erc.europa.eu/" TargetMode="External"/><Relationship Id="rId4" Type="http://schemas.openxmlformats.org/officeDocument/2006/relationships/hyperlink" Target="https://ec.europa.eu/info/funding-tenders/opportunities/docs/2021-2027/horizon/guidance/erc-rules-for-submission-and-evaluation_he-erc_en.pdf" TargetMode="External"/><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info/funding-tenders/opportunities/portal/screen/support/support"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ec.europa.eu/info/funding-tenders/opportunities/portal/screen/programmes/horiz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4D5711A-11FF-4E0E-86C9-E653157E0067}"/>
              </a:ext>
            </a:extLst>
          </p:cNvPr>
          <p:cNvSpPr>
            <a:spLocks noGrp="1"/>
          </p:cNvSpPr>
          <p:nvPr>
            <p:ph type="ctrTitle"/>
          </p:nvPr>
        </p:nvSpPr>
        <p:spPr/>
        <p:txBody>
          <a:bodyPr/>
          <a:lstStyle/>
          <a:p>
            <a:r>
              <a:rPr lang="de-DE" dirty="0"/>
              <a:t>Session 10: ERC BASICS</a:t>
            </a:r>
          </a:p>
        </p:txBody>
      </p:sp>
      <p:sp>
        <p:nvSpPr>
          <p:cNvPr id="3" name="Inhaltsplatzhalter 2">
            <a:extLst>
              <a:ext uri="{FF2B5EF4-FFF2-40B4-BE49-F238E27FC236}">
                <a16:creationId xmlns:a16="http://schemas.microsoft.com/office/drawing/2014/main" id="{73D156E7-3A2C-45AC-9EE0-0880931A6F1F}"/>
              </a:ext>
            </a:extLst>
          </p:cNvPr>
          <p:cNvSpPr>
            <a:spLocks noGrp="1"/>
          </p:cNvSpPr>
          <p:nvPr>
            <p:ph type="subTitle" idx="1"/>
          </p:nvPr>
        </p:nvSpPr>
        <p:spPr/>
        <p:txBody>
          <a:bodyPr/>
          <a:lstStyle/>
          <a:p>
            <a:pPr marL="0" indent="0" algn="ctr">
              <a:buNone/>
            </a:pPr>
            <a:endParaRPr lang="de-DE" dirty="0"/>
          </a:p>
          <a:p>
            <a:pPr marL="0" indent="0" algn="ctr">
              <a:buNone/>
            </a:pPr>
            <a:endParaRPr lang="de-DE" sz="5333" b="1" dirty="0"/>
          </a:p>
        </p:txBody>
      </p:sp>
      <p:pic>
        <p:nvPicPr>
          <p:cNvPr id="4" name="Picture 2" descr="Logo_ERC">
            <a:extLst>
              <a:ext uri="{FF2B5EF4-FFF2-40B4-BE49-F238E27FC236}">
                <a16:creationId xmlns:a16="http://schemas.microsoft.com/office/drawing/2014/main" id="{A418E7B4-DFEB-4DA6-BE3F-0F25A77FF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160" y="3221179"/>
            <a:ext cx="4465639" cy="235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3">
            <a:extLst>
              <a:ext uri="{FF2B5EF4-FFF2-40B4-BE49-F238E27FC236}">
                <a16:creationId xmlns:a16="http://schemas.microsoft.com/office/drawing/2014/main" id="{B1A62004-C3E8-4B21-B52B-DFD4721A6253}"/>
              </a:ext>
            </a:extLst>
          </p:cNvPr>
          <p:cNvCxnSpPr/>
          <p:nvPr/>
        </p:nvCxnSpPr>
        <p:spPr>
          <a:xfrm>
            <a:off x="1077012" y="1821102"/>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50B0E898-B1D9-4775-A62B-D3C4FC3F3AD9}"/>
              </a:ext>
            </a:extLst>
          </p:cNvPr>
          <p:cNvSpPr txBox="1">
            <a:spLocks/>
          </p:cNvSpPr>
          <p:nvPr/>
        </p:nvSpPr>
        <p:spPr>
          <a:xfrm>
            <a:off x="1077012" y="1280970"/>
            <a:ext cx="10156297" cy="4885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b="1" kern="1200" cap="all" spc="300" baseline="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fr-BE" sz="2400" b="1" i="0" u="none" strike="noStrike" kern="1200" cap="all" spc="300" normalizeH="0" baseline="0" noProof="0">
                <a:ln>
                  <a:noFill/>
                </a:ln>
                <a:solidFill>
                  <a:srgbClr val="FFFFFF"/>
                </a:solidFill>
                <a:effectLst/>
                <a:uLnTx/>
                <a:uFillTx/>
                <a:latin typeface="Arial"/>
                <a:ea typeface="+mn-ea"/>
                <a:cs typeface="+mn-cs"/>
              </a:rPr>
              <a:t>HORIZON EUROPE</a:t>
            </a:r>
            <a:endParaRPr kumimoji="0" lang="en-GB" sz="2400" b="1" i="0" u="none" strike="noStrike" kern="1200" cap="all" spc="30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4094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A9313-4C03-45FE-8075-3C95815274B4}"/>
              </a:ext>
            </a:extLst>
          </p:cNvPr>
          <p:cNvSpPr>
            <a:spLocks noGrp="1"/>
          </p:cNvSpPr>
          <p:nvPr>
            <p:ph type="title"/>
          </p:nvPr>
        </p:nvSpPr>
        <p:spPr/>
        <p:txBody>
          <a:bodyPr/>
          <a:lstStyle/>
          <a:p>
            <a:r>
              <a:rPr lang="de-DE" dirty="0"/>
              <a:t>Funding </a:t>
            </a:r>
            <a:r>
              <a:rPr lang="de-DE" dirty="0" err="1"/>
              <a:t>Modalities</a:t>
            </a:r>
            <a:endParaRPr lang="de-DE" dirty="0"/>
          </a:p>
        </p:txBody>
      </p:sp>
      <p:sp>
        <p:nvSpPr>
          <p:cNvPr id="3" name="Inhaltsplatzhalter 2">
            <a:extLst>
              <a:ext uri="{FF2B5EF4-FFF2-40B4-BE49-F238E27FC236}">
                <a16:creationId xmlns:a16="http://schemas.microsoft.com/office/drawing/2014/main" id="{A336AD0F-3D74-49AC-863C-36AB6FBE2342}"/>
              </a:ext>
            </a:extLst>
          </p:cNvPr>
          <p:cNvSpPr>
            <a:spLocks noGrp="1"/>
          </p:cNvSpPr>
          <p:nvPr>
            <p:ph type="subTitle" idx="4294967295"/>
          </p:nvPr>
        </p:nvSpPr>
        <p:spPr>
          <a:xfrm>
            <a:off x="838200" y="1731243"/>
            <a:ext cx="10156825" cy="488950"/>
          </a:xfrm>
        </p:spPr>
        <p:txBody>
          <a:bodyPr/>
          <a:lstStyle/>
          <a:p>
            <a:pPr marL="360000" lvl="1" indent="-360000">
              <a:lnSpc>
                <a:spcPct val="150000"/>
              </a:lnSpc>
              <a:spcAft>
                <a:spcPts val="0"/>
              </a:spcAft>
              <a:buClr>
                <a:schemeClr val="accent2"/>
              </a:buClr>
              <a:buFont typeface="Arial" panose="020B0604020202020204" pitchFamily="34" charset="0"/>
              <a:buChar char="●"/>
            </a:pPr>
            <a:r>
              <a:rPr lang="en-US" dirty="0"/>
              <a:t>Direct eligible costs, 100% </a:t>
            </a:r>
          </a:p>
          <a:p>
            <a:pPr marL="360000" lvl="1" indent="-360000">
              <a:lnSpc>
                <a:spcPct val="150000"/>
              </a:lnSpc>
              <a:spcAft>
                <a:spcPts val="0"/>
              </a:spcAft>
              <a:buClr>
                <a:schemeClr val="accent2"/>
              </a:buClr>
              <a:buFont typeface="Symbol" panose="05050102010706020507" pitchFamily="18" charset="2"/>
              <a:buChar char="-"/>
            </a:pPr>
            <a:r>
              <a:rPr lang="en-US" dirty="0"/>
              <a:t>Salary of PI and project team (Postdocs, PhD Students, Technicians etc.) (partly/full) </a:t>
            </a:r>
          </a:p>
          <a:p>
            <a:pPr marL="360000" lvl="1" indent="-360000">
              <a:lnSpc>
                <a:spcPct val="150000"/>
              </a:lnSpc>
              <a:spcAft>
                <a:spcPts val="0"/>
              </a:spcAft>
              <a:buClr>
                <a:schemeClr val="accent2"/>
              </a:buClr>
              <a:buFont typeface="Symbol" panose="05050102010706020507" pitchFamily="18" charset="2"/>
              <a:buChar char="-"/>
            </a:pPr>
            <a:r>
              <a:rPr lang="en-US" dirty="0"/>
              <a:t>Consumables</a:t>
            </a:r>
          </a:p>
          <a:p>
            <a:pPr marL="360000" lvl="1" indent="-360000">
              <a:lnSpc>
                <a:spcPct val="150000"/>
              </a:lnSpc>
              <a:spcAft>
                <a:spcPts val="0"/>
              </a:spcAft>
              <a:buClr>
                <a:schemeClr val="accent2"/>
              </a:buClr>
              <a:buFont typeface="Symbol" panose="05050102010706020507" pitchFamily="18" charset="2"/>
              <a:buChar char="-"/>
            </a:pPr>
            <a:r>
              <a:rPr lang="en-US" dirty="0"/>
              <a:t>Equipment Costs (</a:t>
            </a:r>
            <a:r>
              <a:rPr lang="de-DE" dirty="0" err="1"/>
              <a:t>depriciation</a:t>
            </a:r>
            <a:r>
              <a:rPr lang="de-DE" dirty="0"/>
              <a:t> </a:t>
            </a:r>
            <a:r>
              <a:rPr lang="de-DE" dirty="0" err="1"/>
              <a:t>rates</a:t>
            </a:r>
            <a:r>
              <a:rPr lang="de-DE" dirty="0"/>
              <a:t> </a:t>
            </a:r>
            <a:r>
              <a:rPr lang="de-DE" dirty="0" err="1"/>
              <a:t>apply</a:t>
            </a:r>
            <a:r>
              <a:rPr lang="de-DE" dirty="0"/>
              <a:t>)</a:t>
            </a:r>
            <a:endParaRPr lang="en-US" dirty="0"/>
          </a:p>
          <a:p>
            <a:pPr marL="360000" lvl="1" indent="-360000">
              <a:lnSpc>
                <a:spcPct val="150000"/>
              </a:lnSpc>
              <a:spcAft>
                <a:spcPts val="0"/>
              </a:spcAft>
              <a:buClr>
                <a:schemeClr val="accent2"/>
              </a:buClr>
              <a:buFont typeface="Symbol" panose="05050102010706020507" pitchFamily="18" charset="2"/>
              <a:buChar char="-"/>
            </a:pPr>
            <a:r>
              <a:rPr lang="en-US" dirty="0"/>
              <a:t>Travel Costs</a:t>
            </a:r>
          </a:p>
          <a:p>
            <a:pPr marL="360000" lvl="1" indent="-360000">
              <a:lnSpc>
                <a:spcPct val="150000"/>
              </a:lnSpc>
              <a:spcAft>
                <a:spcPts val="0"/>
              </a:spcAft>
              <a:buClr>
                <a:schemeClr val="accent2"/>
              </a:buClr>
              <a:buFont typeface="Symbol" panose="05050102010706020507" pitchFamily="18" charset="2"/>
              <a:buChar char="-"/>
            </a:pPr>
            <a:r>
              <a:rPr lang="en-US" dirty="0"/>
              <a:t>Publications Costs (including open access)</a:t>
            </a:r>
          </a:p>
          <a:p>
            <a:pPr marL="360000" lvl="1" indent="-360000">
              <a:lnSpc>
                <a:spcPct val="150000"/>
              </a:lnSpc>
              <a:spcAft>
                <a:spcPts val="0"/>
              </a:spcAft>
              <a:buClr>
                <a:schemeClr val="accent2"/>
              </a:buClr>
              <a:buFont typeface="Symbol" panose="05050102010706020507" pitchFamily="18" charset="2"/>
              <a:buChar char="-"/>
            </a:pPr>
            <a:r>
              <a:rPr lang="en-US" dirty="0"/>
              <a:t>Subcontracts and other</a:t>
            </a:r>
          </a:p>
          <a:p>
            <a:pPr marL="360000" lvl="1" indent="-360000">
              <a:lnSpc>
                <a:spcPct val="150000"/>
              </a:lnSpc>
              <a:spcAft>
                <a:spcPts val="0"/>
              </a:spcAft>
              <a:buClr>
                <a:schemeClr val="accent2"/>
              </a:buClr>
              <a:buFont typeface="Arial" panose="020B0604020202020204" pitchFamily="34" charset="0"/>
              <a:buChar char="●"/>
            </a:pPr>
            <a:r>
              <a:rPr lang="en-US" dirty="0"/>
              <a:t>Indirect costs, 25% of direct costs</a:t>
            </a:r>
          </a:p>
          <a:p>
            <a:endParaRPr lang="de-DE" dirty="0"/>
          </a:p>
        </p:txBody>
      </p:sp>
      <p:sp>
        <p:nvSpPr>
          <p:cNvPr id="7" name="Oval 16">
            <a:extLst>
              <a:ext uri="{FF2B5EF4-FFF2-40B4-BE49-F238E27FC236}">
                <a16:creationId xmlns:a16="http://schemas.microsoft.com/office/drawing/2014/main" id="{C93337E4-1386-4DB8-8F17-3FE2EF5F4671}"/>
              </a:ext>
            </a:extLst>
          </p:cNvPr>
          <p:cNvSpPr/>
          <p:nvPr/>
        </p:nvSpPr>
        <p:spPr>
          <a:xfrm>
            <a:off x="7554351" y="256744"/>
            <a:ext cx="2554410" cy="1622840"/>
          </a:xfrm>
          <a:prstGeom prst="ellipse">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Get in touch with your institution for budget planning</a:t>
            </a:r>
          </a:p>
        </p:txBody>
      </p:sp>
      <p:pic>
        <p:nvPicPr>
          <p:cNvPr id="8" name="Grafik 7" descr="Benutzer">
            <a:extLst>
              <a:ext uri="{FF2B5EF4-FFF2-40B4-BE49-F238E27FC236}">
                <a16:creationId xmlns:a16="http://schemas.microsoft.com/office/drawing/2014/main" id="{39439A3C-C029-4580-B128-20FC2F89DA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7151" y="1043733"/>
            <a:ext cx="914400" cy="914400"/>
          </a:xfrm>
          <a:prstGeom prst="rect">
            <a:avLst/>
          </a:prstGeom>
        </p:spPr>
      </p:pic>
      <p:pic>
        <p:nvPicPr>
          <p:cNvPr id="10" name="Grafik 9" descr="Münzen">
            <a:extLst>
              <a:ext uri="{FF2B5EF4-FFF2-40B4-BE49-F238E27FC236}">
                <a16:creationId xmlns:a16="http://schemas.microsoft.com/office/drawing/2014/main" id="{D64E7583-34F4-4509-ADB3-0074242C606D}"/>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18468" y="374014"/>
            <a:ext cx="488950" cy="488950"/>
          </a:xfrm>
          <a:prstGeom prst="rect">
            <a:avLst/>
          </a:prstGeom>
        </p:spPr>
      </p:pic>
    </p:spTree>
    <p:extLst>
      <p:ext uri="{BB962C8B-B14F-4D97-AF65-F5344CB8AC3E}">
        <p14:creationId xmlns:p14="http://schemas.microsoft.com/office/powerpoint/2010/main" val="314181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166248"/>
            <a:ext cx="10515600" cy="600164"/>
          </a:xfrm>
        </p:spPr>
        <p:txBody>
          <a:bodyPr/>
          <a:lstStyle/>
          <a:p>
            <a:pPr algn="ctr" eaLnBrk="0" fontAlgn="base" hangingPunct="0">
              <a:spcBef>
                <a:spcPts val="1200"/>
              </a:spcBef>
              <a:spcAft>
                <a:spcPts val="1800"/>
              </a:spcAft>
              <a:buClr>
                <a:srgbClr val="FFCC00"/>
              </a:buClr>
              <a:buSzPct val="120000"/>
            </a:pPr>
            <a:r>
              <a:rPr lang="en-GB" dirty="0"/>
              <a:t>ERC Call calendar 2022/2023</a:t>
            </a:r>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766412"/>
            <a:ext cx="10485120" cy="5754460"/>
          </a:xfrm>
          <a:prstGeom prst="rect">
            <a:avLst/>
          </a:prstGeom>
        </p:spPr>
      </p:pic>
    </p:spTree>
    <p:extLst>
      <p:ext uri="{BB962C8B-B14F-4D97-AF65-F5344CB8AC3E}">
        <p14:creationId xmlns:p14="http://schemas.microsoft.com/office/powerpoint/2010/main" val="151561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166248"/>
            <a:ext cx="10515600" cy="600164"/>
          </a:xfrm>
        </p:spPr>
        <p:txBody>
          <a:bodyPr/>
          <a:lstStyle/>
          <a:p>
            <a:pPr algn="ctr" eaLnBrk="0" fontAlgn="base" hangingPunct="0">
              <a:spcBef>
                <a:spcPts val="1200"/>
              </a:spcBef>
              <a:spcAft>
                <a:spcPts val="1800"/>
              </a:spcAft>
              <a:buClr>
                <a:srgbClr val="FFCC00"/>
              </a:buClr>
              <a:buSzPct val="120000"/>
            </a:pPr>
            <a:r>
              <a:rPr lang="en-GB" dirty="0"/>
              <a:t>ERC Call statistics 2022</a:t>
            </a:r>
          </a:p>
        </p:txBody>
      </p:sp>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6141" y="1280160"/>
            <a:ext cx="9073115" cy="5038344"/>
          </a:xfrm>
          <a:prstGeom prst="rect">
            <a:avLst/>
          </a:prstGeom>
        </p:spPr>
      </p:pic>
    </p:spTree>
    <p:extLst>
      <p:ext uri="{BB962C8B-B14F-4D97-AF65-F5344CB8AC3E}">
        <p14:creationId xmlns:p14="http://schemas.microsoft.com/office/powerpoint/2010/main" val="414391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Main Documents to be used</a:t>
            </a:r>
          </a:p>
        </p:txBody>
      </p:sp>
      <p:sp>
        <p:nvSpPr>
          <p:cNvPr id="3" name="Inhaltsplatzhalter 2"/>
          <p:cNvSpPr>
            <a:spLocks noGrp="1"/>
          </p:cNvSpPr>
          <p:nvPr>
            <p:ph idx="4294967295"/>
          </p:nvPr>
        </p:nvSpPr>
        <p:spPr>
          <a:xfrm>
            <a:off x="838200" y="1761392"/>
            <a:ext cx="10496550" cy="4138613"/>
          </a:xfrm>
        </p:spPr>
        <p:txBody>
          <a:bodyPr/>
          <a:lstStyle/>
          <a:p>
            <a:pPr marL="360000" indent="-360000">
              <a:lnSpc>
                <a:spcPct val="150000"/>
              </a:lnSpc>
              <a:spcAft>
                <a:spcPts val="0"/>
              </a:spcAft>
              <a:buClr>
                <a:schemeClr val="accent2"/>
              </a:buClr>
              <a:buFont typeface="Arial" panose="020B0604020202020204" pitchFamily="34" charset="0"/>
              <a:buChar char="●"/>
            </a:pPr>
            <a:r>
              <a:rPr lang="en-GB" sz="2300" dirty="0">
                <a:hlinkClick r:id="rId3"/>
              </a:rPr>
              <a:t>ERC work programme </a:t>
            </a:r>
            <a:r>
              <a:rPr lang="en-GB" sz="2300" dirty="0"/>
              <a:t>2023</a:t>
            </a:r>
          </a:p>
          <a:p>
            <a:pPr marL="360000" indent="-360000">
              <a:lnSpc>
                <a:spcPct val="150000"/>
              </a:lnSpc>
              <a:spcAft>
                <a:spcPts val="0"/>
              </a:spcAft>
              <a:buClr>
                <a:schemeClr val="accent2"/>
              </a:buClr>
              <a:buFont typeface="Arial" panose="020B0604020202020204" pitchFamily="34" charset="0"/>
              <a:buChar char="●"/>
            </a:pPr>
            <a:r>
              <a:rPr lang="en-US" sz="2300" dirty="0">
                <a:hlinkClick r:id="rId4"/>
              </a:rPr>
              <a:t>ERC Rules of submission and evaluation under Horizon Europe</a:t>
            </a:r>
            <a:endParaRPr lang="en-GB" sz="2300" dirty="0">
              <a:hlinkClick r:id="rId5">
                <a:extLst>
                  <a:ext uri="{A12FA001-AC4F-418D-AE19-62706E023703}">
                    <ahyp:hlinkClr xmlns:ahyp="http://schemas.microsoft.com/office/drawing/2018/hyperlinkcolor" val="tx"/>
                  </a:ext>
                </a:extLst>
              </a:hlinkClick>
            </a:endParaRPr>
          </a:p>
          <a:p>
            <a:pPr marL="360000" indent="-360000">
              <a:lnSpc>
                <a:spcPct val="150000"/>
              </a:lnSpc>
              <a:spcAft>
                <a:spcPts val="0"/>
              </a:spcAft>
              <a:buClr>
                <a:schemeClr val="accent2"/>
              </a:buClr>
              <a:buFont typeface="Arial" panose="020B0604020202020204" pitchFamily="34" charset="0"/>
              <a:buChar char="●"/>
            </a:pPr>
            <a:r>
              <a:rPr lang="en-GB" sz="2300" dirty="0"/>
              <a:t>Information for Applicants: call specific, e.g. </a:t>
            </a:r>
            <a:r>
              <a:rPr lang="en-GB" sz="2300" dirty="0">
                <a:hlinkClick r:id="rId6"/>
              </a:rPr>
              <a:t>Advanced Grant 2023</a:t>
            </a:r>
            <a:endParaRPr lang="en-GB" sz="2300" dirty="0"/>
          </a:p>
          <a:p>
            <a:pPr marL="360000" indent="-360000">
              <a:lnSpc>
                <a:spcPct val="150000"/>
              </a:lnSpc>
              <a:spcAft>
                <a:spcPts val="0"/>
              </a:spcAft>
              <a:buClr>
                <a:schemeClr val="accent2"/>
              </a:buClr>
              <a:buFont typeface="Arial" panose="020B0604020202020204" pitchFamily="34" charset="0"/>
              <a:buChar char="●"/>
            </a:pPr>
            <a:r>
              <a:rPr lang="en-GB" sz="2300" dirty="0"/>
              <a:t>Familiarize yourself early with the evaluation sub-criteria and the </a:t>
            </a:r>
            <a:r>
              <a:rPr lang="en-GB" sz="2300" dirty="0">
                <a:hlinkClick r:id="rId7">
                  <a:extLst>
                    <a:ext uri="{A12FA001-AC4F-418D-AE19-62706E023703}">
                      <ahyp:hlinkClr xmlns:ahyp="http://schemas.microsoft.com/office/drawing/2018/hyperlinkcolor" val="tx"/>
                    </a:ext>
                  </a:extLst>
                </a:hlinkClick>
              </a:rPr>
              <a:t>electronic submission system</a:t>
            </a:r>
            <a:endParaRPr lang="en-GB" sz="2300" dirty="0"/>
          </a:p>
          <a:p>
            <a:pPr>
              <a:lnSpc>
                <a:spcPct val="150000"/>
              </a:lnSpc>
            </a:pPr>
            <a:endParaRPr lang="en-GB" sz="1200" b="1" dirty="0"/>
          </a:p>
          <a:p>
            <a:pPr marL="0" indent="0">
              <a:lnSpc>
                <a:spcPct val="150000"/>
              </a:lnSpc>
              <a:buNone/>
            </a:pPr>
            <a:endParaRPr lang="en-GB" b="1" noProof="0" dirty="0"/>
          </a:p>
        </p:txBody>
      </p:sp>
      <p:pic>
        <p:nvPicPr>
          <p:cNvPr id="6" name="Grafik 5">
            <a:extLst>
              <a:ext uri="{FF2B5EF4-FFF2-40B4-BE49-F238E27FC236}">
                <a16:creationId xmlns:a16="http://schemas.microsoft.com/office/drawing/2014/main" id="{EFAD74FB-814D-4444-A5B8-2022B4DC2BAE}"/>
              </a:ext>
            </a:extLst>
          </p:cNvPr>
          <p:cNvPicPr>
            <a:picLocks noChangeAspect="1"/>
          </p:cNvPicPr>
          <p:nvPr/>
        </p:nvPicPr>
        <p:blipFill rotWithShape="1">
          <a:blip r:embed="rId8"/>
          <a:srcRect l="20589" t="9543" r="44559" b="7974"/>
          <a:stretch/>
        </p:blipFill>
        <p:spPr>
          <a:xfrm>
            <a:off x="6910589" y="4531723"/>
            <a:ext cx="1393396" cy="1930988"/>
          </a:xfrm>
          <a:prstGeom prst="rect">
            <a:avLst/>
          </a:prstGeom>
          <a:ln w="12700">
            <a:solidFill>
              <a:srgbClr val="0070C0"/>
            </a:solidFill>
          </a:ln>
        </p:spPr>
      </p:pic>
      <p:pic>
        <p:nvPicPr>
          <p:cNvPr id="5" name="Grafik 4">
            <a:extLst>
              <a:ext uri="{FF2B5EF4-FFF2-40B4-BE49-F238E27FC236}">
                <a16:creationId xmlns:a16="http://schemas.microsoft.com/office/drawing/2014/main" id="{2764A93C-4AB7-4B78-A028-6A39FB202BE8}"/>
              </a:ext>
            </a:extLst>
          </p:cNvPr>
          <p:cNvPicPr>
            <a:picLocks noChangeAspect="1"/>
          </p:cNvPicPr>
          <p:nvPr/>
        </p:nvPicPr>
        <p:blipFill rotWithShape="1">
          <a:blip r:embed="rId9"/>
          <a:srcRect l="36692" t="20000" r="37867" b="15163"/>
          <a:stretch/>
        </p:blipFill>
        <p:spPr>
          <a:xfrm>
            <a:off x="8486983" y="4525021"/>
            <a:ext cx="1347021" cy="1930989"/>
          </a:xfrm>
          <a:prstGeom prst="rect">
            <a:avLst/>
          </a:prstGeom>
          <a:ln w="12700">
            <a:solidFill>
              <a:srgbClr val="0070C0"/>
            </a:solidFill>
          </a:ln>
        </p:spPr>
      </p:pic>
    </p:spTree>
    <p:extLst>
      <p:ext uri="{BB962C8B-B14F-4D97-AF65-F5344CB8AC3E}">
        <p14:creationId xmlns:p14="http://schemas.microsoft.com/office/powerpoint/2010/main" val="411897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         One</a:t>
            </a:r>
            <a:r>
              <a:rPr lang="en-GB" dirty="0">
                <a:solidFill>
                  <a:schemeClr val="tx1"/>
                </a:solidFill>
                <a:latin typeface="BundesSerif Office Regular"/>
              </a:rPr>
              <a:t> </a:t>
            </a:r>
            <a:r>
              <a:rPr lang="en-GB" dirty="0"/>
              <a:t>Evaluation</a:t>
            </a:r>
            <a:r>
              <a:rPr lang="en-GB" dirty="0">
                <a:solidFill>
                  <a:schemeClr val="tx1"/>
                </a:solidFill>
                <a:latin typeface="BundesSerif Office Regular"/>
              </a:rPr>
              <a:t> </a:t>
            </a:r>
            <a:r>
              <a:rPr lang="en-GB" dirty="0"/>
              <a:t>Criteria: Excellence</a:t>
            </a:r>
          </a:p>
        </p:txBody>
      </p:sp>
      <p:sp>
        <p:nvSpPr>
          <p:cNvPr id="3" name="Inhaltsplatzhalter 2"/>
          <p:cNvSpPr>
            <a:spLocks noGrp="1"/>
          </p:cNvSpPr>
          <p:nvPr>
            <p:ph idx="4294967295"/>
          </p:nvPr>
        </p:nvSpPr>
        <p:spPr>
          <a:xfrm>
            <a:off x="838200" y="1583788"/>
            <a:ext cx="5929313" cy="4071938"/>
          </a:xfrm>
        </p:spPr>
        <p:txBody>
          <a:bodyPr/>
          <a:lstStyle/>
          <a:p>
            <a:pPr marL="0" lvl="1" indent="0">
              <a:spcBef>
                <a:spcPts val="0"/>
              </a:spcBef>
              <a:spcAft>
                <a:spcPts val="0"/>
              </a:spcAft>
              <a:buClr>
                <a:schemeClr val="accent2"/>
              </a:buClr>
              <a:buNone/>
            </a:pPr>
            <a:r>
              <a:rPr lang="en-GB" sz="1700" b="1" dirty="0"/>
              <a:t>Research Project:</a:t>
            </a:r>
          </a:p>
          <a:p>
            <a:pPr marL="0" lvl="1" indent="0">
              <a:spcBef>
                <a:spcPts val="0"/>
              </a:spcBef>
              <a:spcAft>
                <a:spcPts val="0"/>
              </a:spcAft>
              <a:buClr>
                <a:schemeClr val="accent2"/>
              </a:buClr>
              <a:buNone/>
            </a:pPr>
            <a:r>
              <a:rPr lang="en-GB" sz="1700" b="1" dirty="0"/>
              <a:t>Ground-breaking nature , ambition and feasibility</a:t>
            </a:r>
          </a:p>
          <a:p>
            <a:pPr marL="360000" lvl="1" indent="-360000">
              <a:spcBef>
                <a:spcPts val="0"/>
              </a:spcBef>
              <a:spcAft>
                <a:spcPts val="0"/>
              </a:spcAft>
              <a:buClr>
                <a:schemeClr val="accent2"/>
              </a:buClr>
              <a:buFont typeface="Arial" panose="020B0604020202020204" pitchFamily="34" charset="0"/>
              <a:buChar char="●"/>
            </a:pPr>
            <a:r>
              <a:rPr lang="en-GB" sz="1700" dirty="0"/>
              <a:t>Address important challenges</a:t>
            </a:r>
          </a:p>
          <a:p>
            <a:pPr marL="360000" lvl="1" indent="-360000">
              <a:spcBef>
                <a:spcPts val="0"/>
              </a:spcBef>
              <a:spcAft>
                <a:spcPts val="0"/>
              </a:spcAft>
              <a:buClr>
                <a:schemeClr val="accent2"/>
              </a:buClr>
              <a:buFont typeface="Arial" panose="020B0604020202020204" pitchFamily="34" charset="0"/>
              <a:buChar char="●"/>
            </a:pPr>
            <a:r>
              <a:rPr lang="en-GB" sz="1700" dirty="0"/>
              <a:t>Ambitious objectives &amp; beyond the state </a:t>
            </a:r>
            <a:br>
              <a:rPr lang="en-GB" sz="1700" dirty="0"/>
            </a:br>
            <a:r>
              <a:rPr lang="en-GB" sz="1700" dirty="0"/>
              <a:t>of the art</a:t>
            </a:r>
          </a:p>
          <a:p>
            <a:pPr marL="360000" lvl="1" indent="-360000">
              <a:spcBef>
                <a:spcPts val="0"/>
              </a:spcBef>
              <a:spcAft>
                <a:spcPts val="0"/>
              </a:spcAft>
              <a:buClr>
                <a:schemeClr val="accent2"/>
              </a:buClr>
              <a:buFont typeface="Arial" panose="020B0604020202020204" pitchFamily="34" charset="0"/>
              <a:buChar char="●"/>
            </a:pPr>
            <a:r>
              <a:rPr lang="en-GB" sz="1700" dirty="0"/>
              <a:t>High risk / high gain</a:t>
            </a:r>
          </a:p>
          <a:p>
            <a:pPr marL="0" lvl="1" indent="0">
              <a:spcBef>
                <a:spcPts val="0"/>
              </a:spcBef>
              <a:spcAft>
                <a:spcPts val="0"/>
              </a:spcAft>
              <a:buClr>
                <a:schemeClr val="accent2"/>
              </a:buClr>
              <a:buNone/>
            </a:pPr>
            <a:r>
              <a:rPr lang="en-GB" sz="1700" b="1" dirty="0"/>
              <a:t>Scientific Approach</a:t>
            </a:r>
          </a:p>
          <a:p>
            <a:pPr marL="360000" lvl="1" indent="-360000">
              <a:spcBef>
                <a:spcPts val="0"/>
              </a:spcBef>
              <a:spcAft>
                <a:spcPts val="0"/>
              </a:spcAft>
              <a:buClr>
                <a:schemeClr val="accent2"/>
              </a:buClr>
              <a:buFont typeface="Arial" panose="020B0604020202020204" pitchFamily="34" charset="0"/>
              <a:buChar char="●"/>
            </a:pPr>
            <a:r>
              <a:rPr lang="en-GB" sz="1700" dirty="0"/>
              <a:t>Feasibility </a:t>
            </a:r>
          </a:p>
          <a:p>
            <a:pPr marL="360000" lvl="1" indent="-360000">
              <a:spcBef>
                <a:spcPts val="0"/>
              </a:spcBef>
              <a:spcAft>
                <a:spcPts val="0"/>
              </a:spcAft>
              <a:buClr>
                <a:schemeClr val="accent2"/>
              </a:buClr>
              <a:buFont typeface="Arial" panose="020B0604020202020204" pitchFamily="34" charset="0"/>
              <a:buChar char="●"/>
            </a:pPr>
            <a:r>
              <a:rPr lang="en-GB" sz="1700" dirty="0"/>
              <a:t>Appropriateness of research methodology to achieve goals </a:t>
            </a:r>
          </a:p>
          <a:p>
            <a:pPr marL="360000" lvl="1" indent="-360000">
              <a:spcBef>
                <a:spcPts val="0"/>
              </a:spcBef>
              <a:spcAft>
                <a:spcPts val="0"/>
              </a:spcAft>
              <a:buClr>
                <a:schemeClr val="accent2"/>
              </a:buClr>
              <a:buFont typeface="Arial" panose="020B0604020202020204" pitchFamily="34" charset="0"/>
              <a:buChar char="●"/>
            </a:pPr>
            <a:r>
              <a:rPr lang="en-GB" sz="1700" dirty="0"/>
              <a:t>Development of novel methodology</a:t>
            </a:r>
          </a:p>
          <a:p>
            <a:pPr marL="360000" lvl="1" indent="-360000">
              <a:spcBef>
                <a:spcPts val="0"/>
              </a:spcBef>
              <a:spcAft>
                <a:spcPts val="0"/>
              </a:spcAft>
              <a:buClr>
                <a:schemeClr val="accent2"/>
              </a:buClr>
              <a:buFont typeface="Arial" panose="020B0604020202020204" pitchFamily="34" charset="0"/>
              <a:buChar char="●"/>
            </a:pPr>
            <a:r>
              <a:rPr lang="en-GB" sz="1700" dirty="0"/>
              <a:t>Timescales, resources &amp; time commitment </a:t>
            </a:r>
          </a:p>
          <a:p>
            <a:pPr marL="0" lvl="1" indent="0">
              <a:spcBef>
                <a:spcPts val="0"/>
              </a:spcBef>
              <a:spcAft>
                <a:spcPts val="0"/>
              </a:spcAft>
              <a:buClr>
                <a:schemeClr val="accent2"/>
              </a:buClr>
              <a:buNone/>
            </a:pPr>
            <a:r>
              <a:rPr lang="en-GB" sz="1700" dirty="0"/>
              <a:t>Principal Investigator</a:t>
            </a:r>
          </a:p>
          <a:p>
            <a:pPr marL="360000" lvl="1" indent="-360000">
              <a:spcBef>
                <a:spcPts val="0"/>
              </a:spcBef>
              <a:spcAft>
                <a:spcPts val="0"/>
              </a:spcAft>
              <a:buClr>
                <a:schemeClr val="accent2"/>
              </a:buClr>
              <a:buFont typeface="Arial" panose="020B0604020202020204" pitchFamily="34" charset="0"/>
              <a:buChar char="●"/>
            </a:pPr>
            <a:r>
              <a:rPr lang="en-US" sz="1700" dirty="0"/>
              <a:t>Ability to conduct ground-breaking research </a:t>
            </a:r>
          </a:p>
          <a:p>
            <a:pPr marL="360000" lvl="1" indent="-360000">
              <a:spcBef>
                <a:spcPts val="0"/>
              </a:spcBef>
              <a:spcAft>
                <a:spcPts val="0"/>
              </a:spcAft>
              <a:buClr>
                <a:schemeClr val="accent2"/>
              </a:buClr>
              <a:buFont typeface="Arial" panose="020B0604020202020204" pitchFamily="34" charset="0"/>
              <a:buChar char="●"/>
            </a:pPr>
            <a:r>
              <a:rPr lang="en-US" sz="1700" dirty="0"/>
              <a:t>Evidence of creative independent thinking </a:t>
            </a:r>
          </a:p>
          <a:p>
            <a:pPr marL="360000" lvl="1" indent="-360000">
              <a:spcBef>
                <a:spcPts val="0"/>
              </a:spcBef>
              <a:spcAft>
                <a:spcPts val="0"/>
              </a:spcAft>
              <a:buClr>
                <a:schemeClr val="accent2"/>
              </a:buClr>
              <a:buFont typeface="Arial" panose="020B0604020202020204" pitchFamily="34" charset="0"/>
              <a:buChar char="●"/>
            </a:pPr>
            <a:r>
              <a:rPr lang="en-US" sz="1700" dirty="0"/>
              <a:t>Scientific expertise &amp; capacity to execute the project</a:t>
            </a:r>
          </a:p>
          <a:p>
            <a:pPr marL="57150" indent="0">
              <a:buNone/>
            </a:pPr>
            <a:endParaRPr lang="en-GB" sz="1200" dirty="0"/>
          </a:p>
          <a:p>
            <a:pPr marL="838179" lvl="1" indent="-380990"/>
            <a:endParaRPr lang="en-GB" sz="1800" dirty="0"/>
          </a:p>
          <a:p>
            <a:pPr marL="285744" lvl="1">
              <a:spcBef>
                <a:spcPts val="600"/>
              </a:spcBef>
              <a:buFont typeface="Arial" panose="020B0604020202020204" pitchFamily="34" charset="0"/>
              <a:buChar char="•"/>
              <a:defRPr/>
            </a:pPr>
            <a:endParaRPr lang="en-GB" sz="1600" b="1" dirty="0">
              <a:latin typeface="Arial" panose="020B0604020202020204" pitchFamily="34" charset="0"/>
            </a:endParaRPr>
          </a:p>
          <a:p>
            <a:endParaRPr lang="en-GB" noProof="0" dirty="0"/>
          </a:p>
        </p:txBody>
      </p:sp>
      <p:pic>
        <p:nvPicPr>
          <p:cNvPr id="4" name="Picture 9">
            <a:extLst>
              <a:ext uri="{FF2B5EF4-FFF2-40B4-BE49-F238E27FC236}">
                <a16:creationId xmlns:a16="http://schemas.microsoft.com/office/drawing/2014/main" id="{F2C3EECF-089F-4730-A549-4E0EB978E7E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6603" y="353976"/>
            <a:ext cx="972000" cy="972000"/>
          </a:xfrm>
          <a:prstGeom prst="rect">
            <a:avLst/>
          </a:prstGeom>
        </p:spPr>
      </p:pic>
    </p:spTree>
    <p:extLst>
      <p:ext uri="{BB962C8B-B14F-4D97-AF65-F5344CB8AC3E}">
        <p14:creationId xmlns:p14="http://schemas.microsoft.com/office/powerpoint/2010/main" val="388827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7BDA9-08BE-436A-8631-AC76E96B5EA6}"/>
              </a:ext>
            </a:extLst>
          </p:cNvPr>
          <p:cNvSpPr>
            <a:spLocks noGrp="1"/>
          </p:cNvSpPr>
          <p:nvPr>
            <p:ph type="title"/>
          </p:nvPr>
        </p:nvSpPr>
        <p:spPr/>
        <p:txBody>
          <a:bodyPr/>
          <a:lstStyle/>
          <a:p>
            <a:r>
              <a:rPr lang="de-DE" dirty="0"/>
              <a:t>Evaluation Basics</a:t>
            </a:r>
          </a:p>
        </p:txBody>
      </p:sp>
      <p:sp>
        <p:nvSpPr>
          <p:cNvPr id="3" name="Inhaltsplatzhalter 2">
            <a:extLst>
              <a:ext uri="{FF2B5EF4-FFF2-40B4-BE49-F238E27FC236}">
                <a16:creationId xmlns:a16="http://schemas.microsoft.com/office/drawing/2014/main" id="{8BA98789-40B3-42B9-BCEB-F659D12B0678}"/>
              </a:ext>
            </a:extLst>
          </p:cNvPr>
          <p:cNvSpPr>
            <a:spLocks noGrp="1"/>
          </p:cNvSpPr>
          <p:nvPr>
            <p:ph idx="4294967295"/>
          </p:nvPr>
        </p:nvSpPr>
        <p:spPr>
          <a:xfrm>
            <a:off x="838200" y="1590206"/>
            <a:ext cx="10496550" cy="4138613"/>
          </a:xfrm>
        </p:spPr>
        <p:txBody>
          <a:bodyPr/>
          <a:lstStyle/>
          <a:p>
            <a:pPr marL="360000" lvl="1" indent="-360000">
              <a:lnSpc>
                <a:spcPct val="150000"/>
              </a:lnSpc>
              <a:spcBef>
                <a:spcPts val="0"/>
              </a:spcBef>
              <a:spcAft>
                <a:spcPts val="0"/>
              </a:spcAft>
              <a:buClr>
                <a:schemeClr val="accent2"/>
              </a:buClr>
              <a:buFont typeface="Arial" panose="020B0604020202020204" pitchFamily="34" charset="0"/>
              <a:buChar char="●"/>
            </a:pPr>
            <a:r>
              <a:rPr lang="de-DE" sz="1800" dirty="0"/>
              <a:t>2 </a:t>
            </a:r>
            <a:r>
              <a:rPr lang="de-DE" sz="1800" dirty="0" err="1"/>
              <a:t>stage</a:t>
            </a:r>
            <a:r>
              <a:rPr lang="de-DE" sz="1800" dirty="0"/>
              <a:t> </a:t>
            </a:r>
            <a:r>
              <a:rPr lang="de-DE" sz="1800" dirty="0" err="1"/>
              <a:t>evaluation</a:t>
            </a:r>
            <a:r>
              <a:rPr lang="de-DE" sz="1800" dirty="0"/>
              <a:t>, </a:t>
            </a:r>
            <a:r>
              <a:rPr lang="de-DE" sz="1800" dirty="0" err="1"/>
              <a:t>stage</a:t>
            </a:r>
            <a:r>
              <a:rPr lang="de-DE" sz="1800" dirty="0"/>
              <a:t> 1 </a:t>
            </a:r>
            <a:r>
              <a:rPr lang="de-DE" sz="1800" dirty="0" err="1"/>
              <a:t>only</a:t>
            </a:r>
            <a:r>
              <a:rPr lang="de-DE" sz="1800" dirty="0"/>
              <a:t> B1 will </a:t>
            </a:r>
            <a:r>
              <a:rPr lang="de-DE" sz="1800" dirty="0" err="1"/>
              <a:t>be</a:t>
            </a:r>
            <a:r>
              <a:rPr lang="de-DE" sz="1800" dirty="0"/>
              <a:t> </a:t>
            </a:r>
            <a:r>
              <a:rPr lang="de-DE" sz="1800" dirty="0" err="1"/>
              <a:t>reviewed</a:t>
            </a:r>
            <a:endParaRPr lang="de-DE" sz="1800" dirty="0"/>
          </a:p>
          <a:p>
            <a:pPr marL="360000" lvl="1" indent="-360000">
              <a:lnSpc>
                <a:spcPct val="150000"/>
              </a:lnSpc>
              <a:spcBef>
                <a:spcPts val="0"/>
              </a:spcBef>
              <a:spcAft>
                <a:spcPts val="0"/>
              </a:spcAft>
              <a:buClr>
                <a:schemeClr val="accent2"/>
              </a:buClr>
              <a:buFont typeface="Arial" panose="020B0604020202020204" pitchFamily="34" charset="0"/>
              <a:buChar char="●"/>
            </a:pPr>
            <a:r>
              <a:rPr lang="de-DE" sz="1800" dirty="0"/>
              <a:t>Peer-review: </a:t>
            </a:r>
            <a:r>
              <a:rPr lang="de-DE" sz="1800" dirty="0" err="1"/>
              <a:t>research</a:t>
            </a:r>
            <a:r>
              <a:rPr lang="de-DE" sz="1800" dirty="0"/>
              <a:t> </a:t>
            </a:r>
            <a:r>
              <a:rPr lang="de-DE" sz="1800" dirty="0" err="1"/>
              <a:t>field</a:t>
            </a:r>
            <a:r>
              <a:rPr lang="de-DE" sz="1800" dirty="0"/>
              <a:t> </a:t>
            </a:r>
            <a:r>
              <a:rPr lang="de-DE" sz="1800" dirty="0" err="1"/>
              <a:t>specific</a:t>
            </a:r>
            <a:r>
              <a:rPr lang="de-DE" sz="1800" dirty="0"/>
              <a:t> </a:t>
            </a:r>
            <a:r>
              <a:rPr lang="de-DE" sz="1800" dirty="0" err="1"/>
              <a:t>evaluation</a:t>
            </a:r>
            <a:r>
              <a:rPr lang="de-DE" sz="1800" dirty="0"/>
              <a:t> </a:t>
            </a:r>
            <a:r>
              <a:rPr lang="de-DE" sz="1800" dirty="0" err="1"/>
              <a:t>panels</a:t>
            </a:r>
            <a:r>
              <a:rPr lang="de-DE" sz="1800" dirty="0"/>
              <a:t> </a:t>
            </a:r>
            <a:r>
              <a:rPr lang="de-DE" sz="1800" dirty="0" err="1"/>
              <a:t>consisting</a:t>
            </a:r>
            <a:r>
              <a:rPr lang="de-DE" sz="1800" dirty="0"/>
              <a:t> </a:t>
            </a:r>
            <a:r>
              <a:rPr lang="de-DE" sz="1800" dirty="0" err="1"/>
              <a:t>of</a:t>
            </a:r>
            <a:r>
              <a:rPr lang="de-DE" sz="1800" dirty="0"/>
              <a:t> 1 </a:t>
            </a:r>
            <a:r>
              <a:rPr lang="de-DE" sz="1800" dirty="0" err="1"/>
              <a:t>panel</a:t>
            </a:r>
            <a:r>
              <a:rPr lang="de-DE" sz="1800" dirty="0"/>
              <a:t> </a:t>
            </a:r>
            <a:r>
              <a:rPr lang="de-DE" sz="1800" dirty="0" err="1"/>
              <a:t>chair</a:t>
            </a:r>
            <a:r>
              <a:rPr lang="de-DE" sz="1800" dirty="0"/>
              <a:t> and 10-15 </a:t>
            </a:r>
            <a:r>
              <a:rPr lang="de-DE" sz="1800" dirty="0" err="1"/>
              <a:t>members</a:t>
            </a:r>
            <a:endParaRPr lang="de-DE" sz="1800" dirty="0"/>
          </a:p>
          <a:p>
            <a:pPr marL="360000" lvl="1" indent="-360000">
              <a:lnSpc>
                <a:spcPct val="150000"/>
              </a:lnSpc>
              <a:spcBef>
                <a:spcPts val="0"/>
              </a:spcBef>
              <a:spcAft>
                <a:spcPts val="0"/>
              </a:spcAft>
              <a:buClr>
                <a:schemeClr val="accent2"/>
              </a:buClr>
              <a:buFont typeface="Arial" panose="020B0604020202020204" pitchFamily="34" charset="0"/>
              <a:buChar char="●"/>
            </a:pPr>
            <a:r>
              <a:rPr lang="en-GB" sz="1800" dirty="0"/>
              <a:t>Three scientific domains:</a:t>
            </a:r>
          </a:p>
          <a:p>
            <a:pPr marL="360000" lvl="1" indent="-360000">
              <a:lnSpc>
                <a:spcPct val="150000"/>
              </a:lnSpc>
              <a:spcBef>
                <a:spcPts val="0"/>
              </a:spcBef>
              <a:spcAft>
                <a:spcPts val="0"/>
              </a:spcAft>
              <a:buClr>
                <a:schemeClr val="accent2"/>
              </a:buClr>
              <a:buFont typeface="Symbol" panose="05050102010706020507" pitchFamily="18" charset="2"/>
              <a:buChar char="-"/>
            </a:pPr>
            <a:r>
              <a:rPr lang="en-GB" sz="1800" dirty="0"/>
              <a:t>Physical Sciences &amp; Engineering (PE): 11 panels</a:t>
            </a:r>
          </a:p>
          <a:p>
            <a:pPr marL="360000" lvl="1" indent="-360000">
              <a:lnSpc>
                <a:spcPct val="150000"/>
              </a:lnSpc>
              <a:spcBef>
                <a:spcPts val="0"/>
              </a:spcBef>
              <a:spcAft>
                <a:spcPts val="0"/>
              </a:spcAft>
              <a:buClr>
                <a:schemeClr val="accent2"/>
              </a:buClr>
              <a:buFont typeface="Symbol" panose="05050102010706020507" pitchFamily="18" charset="2"/>
              <a:buChar char="-"/>
            </a:pPr>
            <a:r>
              <a:rPr lang="en-GB" sz="1800" dirty="0"/>
              <a:t>Life Sciences (LS): 9 panels</a:t>
            </a:r>
          </a:p>
          <a:p>
            <a:pPr marL="360000" lvl="1" indent="-360000">
              <a:lnSpc>
                <a:spcPct val="150000"/>
              </a:lnSpc>
              <a:spcBef>
                <a:spcPts val="0"/>
              </a:spcBef>
              <a:spcAft>
                <a:spcPts val="0"/>
              </a:spcAft>
              <a:buClr>
                <a:schemeClr val="accent2"/>
              </a:buClr>
              <a:buFont typeface="Symbol" panose="05050102010706020507" pitchFamily="18" charset="2"/>
              <a:buChar char="-"/>
            </a:pPr>
            <a:r>
              <a:rPr lang="en-GB" sz="1800" dirty="0"/>
              <a:t>Social Sciences &amp; Humanities (SH): 7 panels</a:t>
            </a:r>
          </a:p>
          <a:p>
            <a:pPr marL="360000" lvl="1" indent="-360000">
              <a:lnSpc>
                <a:spcPct val="150000"/>
              </a:lnSpc>
              <a:spcBef>
                <a:spcPts val="0"/>
              </a:spcBef>
              <a:spcAft>
                <a:spcPts val="0"/>
              </a:spcAft>
              <a:buClr>
                <a:schemeClr val="accent2"/>
              </a:buClr>
              <a:buFont typeface="Arial" panose="020B0604020202020204" pitchFamily="34" charset="0"/>
              <a:buChar char="●"/>
            </a:pPr>
            <a:r>
              <a:rPr lang="en-GB" sz="1800" dirty="0"/>
              <a:t>Applicants choose panel and indicate one or more keywords </a:t>
            </a:r>
          </a:p>
          <a:p>
            <a:pPr marL="360000" lvl="1" indent="-360000">
              <a:lnSpc>
                <a:spcPct val="150000"/>
              </a:lnSpc>
              <a:spcBef>
                <a:spcPts val="0"/>
              </a:spcBef>
              <a:spcAft>
                <a:spcPts val="0"/>
              </a:spcAft>
              <a:buClr>
                <a:schemeClr val="accent2"/>
              </a:buClr>
              <a:buFont typeface="Arial" panose="020B0604020202020204" pitchFamily="34" charset="0"/>
              <a:buChar char="●"/>
            </a:pPr>
            <a:r>
              <a:rPr lang="en-GB" sz="1800" dirty="0"/>
              <a:t>Up to 3 reviewers can be excluded in advance</a:t>
            </a:r>
          </a:p>
          <a:p>
            <a:pPr marL="360000" lvl="1" indent="-360000">
              <a:lnSpc>
                <a:spcPct val="150000"/>
              </a:lnSpc>
              <a:spcBef>
                <a:spcPts val="0"/>
              </a:spcBef>
              <a:spcAft>
                <a:spcPts val="0"/>
              </a:spcAft>
              <a:buClr>
                <a:schemeClr val="accent2"/>
              </a:buClr>
              <a:buFont typeface="Arial" panose="020B0604020202020204" pitchFamily="34" charset="0"/>
              <a:buChar char="●"/>
            </a:pPr>
            <a:r>
              <a:rPr lang="en-GB" sz="1800" dirty="0"/>
              <a:t>+ External reviewers in Stage 2 of the evaluation + Interviews for </a:t>
            </a:r>
            <a:r>
              <a:rPr lang="en-GB" sz="1800" dirty="0" err="1"/>
              <a:t>StG,CoG</a:t>
            </a:r>
            <a:r>
              <a:rPr lang="en-GB" sz="1800" dirty="0"/>
              <a:t>, </a:t>
            </a:r>
            <a:r>
              <a:rPr lang="en-GB" sz="1800" dirty="0" err="1"/>
              <a:t>AdG</a:t>
            </a:r>
            <a:r>
              <a:rPr lang="en-GB" sz="1800" dirty="0"/>
              <a:t> and </a:t>
            </a:r>
            <a:r>
              <a:rPr lang="en-GB" sz="1800" dirty="0" err="1"/>
              <a:t>SyG</a:t>
            </a:r>
            <a:endParaRPr lang="en-GB" sz="1800" dirty="0"/>
          </a:p>
          <a:p>
            <a:pPr marL="0" indent="0">
              <a:buNone/>
            </a:pPr>
            <a:endParaRPr lang="de-DE" dirty="0"/>
          </a:p>
        </p:txBody>
      </p:sp>
    </p:spTree>
    <p:extLst>
      <p:ext uri="{BB962C8B-B14F-4D97-AF65-F5344CB8AC3E}">
        <p14:creationId xmlns:p14="http://schemas.microsoft.com/office/powerpoint/2010/main" val="239665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668" y="1790558"/>
            <a:ext cx="9144180" cy="2865490"/>
          </a:xfrm>
        </p:spPr>
        <p:txBody>
          <a:bodyPr/>
          <a:lstStyle/>
          <a:p>
            <a:pPr algn="l">
              <a:defRPr/>
            </a:pPr>
            <a:r>
              <a:rPr lang="en-GB" sz="2400" b="1" dirty="0"/>
              <a:t>INFORMATION AND ADVICE</a:t>
            </a:r>
            <a:br>
              <a:rPr lang="en-GB" sz="2400" b="1" dirty="0"/>
            </a:br>
            <a:br>
              <a:rPr lang="en-GB" sz="2400" dirty="0"/>
            </a:br>
            <a:r>
              <a:rPr lang="en-GB" sz="2400" dirty="0"/>
              <a:t>For questions and advice please contact your </a:t>
            </a:r>
            <a:br>
              <a:rPr lang="en-GB" sz="2400" dirty="0"/>
            </a:br>
            <a:r>
              <a:rPr lang="en-GB" sz="2400" dirty="0"/>
              <a:t>National Contact Points MSCA &amp; ERC</a:t>
            </a:r>
            <a:br>
              <a:rPr lang="en-US" sz="2400" b="1" cap="all" dirty="0"/>
            </a:br>
            <a:r>
              <a:rPr lang="en-IE" sz="2400" kern="0" dirty="0">
                <a:solidFill>
                  <a:srgbClr val="4D4D4D"/>
                </a:solidFill>
                <a:latin typeface="Arial" panose="020B0604020202020204" pitchFamily="34" charset="0"/>
                <a:cs typeface="Arial" panose="020B0604020202020204" pitchFamily="34" charset="0"/>
                <a:hlinkClick r:id="rId3"/>
              </a:rPr>
              <a:t>https://ec.europa.eu/info/funding-tenders/opportunities/portal/screen/support/support</a:t>
            </a:r>
            <a:br>
              <a:rPr lang="en-IE" sz="2400" kern="0" dirty="0">
                <a:solidFill>
                  <a:srgbClr val="4D4D4D"/>
                </a:solidFill>
                <a:latin typeface="Arial" panose="020B0604020202020204" pitchFamily="34" charset="0"/>
                <a:cs typeface="Arial" panose="020B0604020202020204" pitchFamily="34" charset="0"/>
              </a:rPr>
            </a:br>
            <a:br>
              <a:rPr lang="en-GB" sz="2400" dirty="0"/>
            </a:br>
            <a:r>
              <a:rPr lang="en-GB" sz="2400" dirty="0"/>
              <a:t>Please find the work programme and calls in the Funding &amp; Tenders Portal </a:t>
            </a:r>
            <a:r>
              <a:rPr lang="en-GB" sz="2400" dirty="0">
                <a:hlinkClick r:id="rId4"/>
              </a:rPr>
              <a:t>https://ec.europa.eu/info/funding-tenders/opportunities/portal/screen/programmes/horizon</a:t>
            </a:r>
            <a:r>
              <a:rPr lang="en-GB" sz="2400" dirty="0"/>
              <a:t> </a:t>
            </a:r>
            <a:endParaRPr lang="fr-BE" sz="2400" dirty="0"/>
          </a:p>
        </p:txBody>
      </p:sp>
      <p:pic>
        <p:nvPicPr>
          <p:cNvPr id="3" name="Picture 2"/>
          <p:cNvPicPr>
            <a:picLocks noChangeAspect="1"/>
          </p:cNvPicPr>
          <p:nvPr/>
        </p:nvPicPr>
        <p:blipFill>
          <a:blip r:embed="rId5"/>
          <a:stretch>
            <a:fillRect/>
          </a:stretch>
        </p:blipFill>
        <p:spPr>
          <a:xfrm>
            <a:off x="1360932" y="1049274"/>
            <a:ext cx="3124200" cy="571500"/>
          </a:xfrm>
          <a:prstGeom prst="rect">
            <a:avLst/>
          </a:prstGeom>
        </p:spPr>
      </p:pic>
      <p:pic>
        <p:nvPicPr>
          <p:cNvPr id="4" name="Picture 3"/>
          <p:cNvPicPr>
            <a:picLocks noChangeAspect="1"/>
          </p:cNvPicPr>
          <p:nvPr/>
        </p:nvPicPr>
        <p:blipFill>
          <a:blip r:embed="rId5"/>
          <a:stretch>
            <a:fillRect/>
          </a:stretch>
        </p:blipFill>
        <p:spPr>
          <a:xfrm>
            <a:off x="7805648" y="5118354"/>
            <a:ext cx="3124200" cy="571500"/>
          </a:xfrm>
          <a:prstGeom prst="rect">
            <a:avLst/>
          </a:prstGeom>
        </p:spPr>
      </p:pic>
      <p:pic>
        <p:nvPicPr>
          <p:cNvPr id="6" name="Picture 5"/>
          <p:cNvPicPr>
            <a:picLocks noChangeAspect="1"/>
          </p:cNvPicPr>
          <p:nvPr/>
        </p:nvPicPr>
        <p:blipFill>
          <a:blip r:embed="rId6"/>
          <a:stretch>
            <a:fillRect/>
          </a:stretch>
        </p:blipFill>
        <p:spPr>
          <a:xfrm>
            <a:off x="1360932" y="430149"/>
            <a:ext cx="2085975" cy="619125"/>
          </a:xfrm>
          <a:prstGeom prst="rect">
            <a:avLst/>
          </a:prstGeom>
        </p:spPr>
      </p:pic>
      <p:pic>
        <p:nvPicPr>
          <p:cNvPr id="7" name="Picture 6"/>
          <p:cNvPicPr>
            <a:picLocks noChangeAspect="1"/>
          </p:cNvPicPr>
          <p:nvPr/>
        </p:nvPicPr>
        <p:blipFill>
          <a:blip r:embed="rId6"/>
          <a:stretch>
            <a:fillRect/>
          </a:stretch>
        </p:blipFill>
        <p:spPr>
          <a:xfrm>
            <a:off x="8843873" y="5689854"/>
            <a:ext cx="2085975" cy="309563"/>
          </a:xfrm>
          <a:prstGeom prst="rect">
            <a:avLst/>
          </a:prstGeom>
        </p:spPr>
      </p:pic>
    </p:spTree>
    <p:extLst>
      <p:ext uri="{BB962C8B-B14F-4D97-AF65-F5344CB8AC3E}">
        <p14:creationId xmlns:p14="http://schemas.microsoft.com/office/powerpoint/2010/main" val="377194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Text Box 4"/>
          <p:cNvSpPr txBox="1">
            <a:spLocks noChangeArrowheads="1"/>
          </p:cNvSpPr>
          <p:nvPr/>
        </p:nvSpPr>
        <p:spPr bwMode="auto">
          <a:xfrm>
            <a:off x="838200" y="1627929"/>
            <a:ext cx="5304123" cy="419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chemeClr val="tx1"/>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marL="360000" marR="0" lvl="1" indent="-360000" algn="l" defTabSz="914400" rtl="0" eaLnBrk="1" fontAlgn="auto"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4D4D4D"/>
                </a:solidFill>
                <a:effectLst/>
                <a:uLnTx/>
                <a:uFillTx/>
                <a:latin typeface="Arial"/>
                <a:ea typeface="ヒラギノ角ゴ Pro W3" pitchFamily="123" charset="-128"/>
                <a:cs typeface="+mn-cs"/>
              </a:rPr>
              <a:t>Scientific Autonomy</a:t>
            </a:r>
          </a:p>
          <a:p>
            <a:pPr marL="360000" marR="0" lvl="1" indent="-360000" algn="l" defTabSz="914400" rtl="0" eaLnBrk="1" fontAlgn="auto"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4D4D4D"/>
                </a:solidFill>
                <a:effectLst/>
                <a:uLnTx/>
                <a:uFillTx/>
                <a:latin typeface="Arial"/>
                <a:ea typeface="ヒラギノ角ゴ Pro W3" pitchFamily="123" charset="-128"/>
                <a:cs typeface="+mn-cs"/>
              </a:rPr>
              <a:t>Portability of grants</a:t>
            </a:r>
          </a:p>
          <a:p>
            <a:pPr marL="360000" marR="0" lvl="1" indent="-360000" algn="l" defTabSz="914400" rtl="0" eaLnBrk="1" fontAlgn="auto"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4D4D4D"/>
                </a:solidFill>
                <a:effectLst/>
                <a:uLnTx/>
                <a:uFillTx/>
                <a:latin typeface="Arial"/>
                <a:ea typeface="ヒラギノ角ゴ Pro W3" pitchFamily="123" charset="-128"/>
                <a:cs typeface="+mn-cs"/>
              </a:rPr>
              <a:t>Ground-breaking</a:t>
            </a:r>
          </a:p>
          <a:p>
            <a:pPr marL="360000" marR="0" lvl="1" indent="-360000" algn="l" defTabSz="914400" rtl="0" eaLnBrk="1" fontAlgn="auto"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4D4D4D"/>
                </a:solidFill>
                <a:effectLst/>
                <a:uLnTx/>
                <a:uFillTx/>
                <a:latin typeface="Arial"/>
                <a:ea typeface="ヒラギノ角ゴ Pro W3" pitchFamily="123" charset="-128"/>
                <a:cs typeface="+mn-cs"/>
              </a:rPr>
              <a:t>Frontier Research</a:t>
            </a:r>
          </a:p>
          <a:p>
            <a:pPr marL="360000" marR="0" lvl="1" indent="-360000" algn="l" defTabSz="914400" rtl="0" eaLnBrk="1" fontAlgn="auto"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4D4D4D"/>
                </a:solidFill>
                <a:effectLst/>
                <a:uLnTx/>
                <a:uFillTx/>
                <a:latin typeface="Arial"/>
                <a:ea typeface="ヒラギノ角ゴ Pro W3" pitchFamily="123" charset="-128"/>
                <a:cs typeface="+mn-cs"/>
              </a:rPr>
              <a:t>Investigator-driven</a:t>
            </a:r>
          </a:p>
          <a:p>
            <a:pPr marL="360000" marR="0" lvl="1" indent="-360000" algn="l" defTabSz="914400" rtl="0" eaLnBrk="1" fontAlgn="auto"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Arial"/>
                <a:ea typeface="ヒラギノ角ゴ Pro W3" pitchFamily="123" charset="-128"/>
                <a:cs typeface="+mn-cs"/>
              </a:rPr>
              <a:t>High risk – high gain</a:t>
            </a:r>
          </a:p>
          <a:p>
            <a:pPr marL="360000" marR="0" lvl="1" indent="-360000" algn="l" defTabSz="914400" rtl="0" eaLnBrk="1" fontAlgn="auto"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4D4D4D"/>
                </a:solidFill>
                <a:effectLst/>
                <a:uLnTx/>
                <a:uFillTx/>
                <a:latin typeface="Arial"/>
                <a:ea typeface="ヒラギノ角ゴ Pro W3" pitchFamily="123" charset="-128"/>
                <a:cs typeface="+mn-cs"/>
              </a:rPr>
              <a:t>All research fields “Bottom-Up”</a:t>
            </a:r>
          </a:p>
        </p:txBody>
      </p:sp>
      <p:sp>
        <p:nvSpPr>
          <p:cNvPr id="2" name="Titel 1">
            <a:extLst>
              <a:ext uri="{FF2B5EF4-FFF2-40B4-BE49-F238E27FC236}">
                <a16:creationId xmlns:a16="http://schemas.microsoft.com/office/drawing/2014/main" id="{DE312E3B-43D3-42DC-9C8F-17A4509B4034}"/>
              </a:ext>
            </a:extLst>
          </p:cNvPr>
          <p:cNvSpPr>
            <a:spLocks noGrp="1"/>
          </p:cNvSpPr>
          <p:nvPr>
            <p:ph type="title"/>
          </p:nvPr>
        </p:nvSpPr>
        <p:spPr/>
        <p:txBody>
          <a:bodyPr/>
          <a:lstStyle/>
          <a:p>
            <a:r>
              <a:rPr lang="en-US" dirty="0"/>
              <a:t>Scientific Excellence as sole criterion</a:t>
            </a:r>
            <a:br>
              <a:rPr lang="de-DE" dirty="0"/>
            </a:br>
            <a:endParaRPr lang="de-DE" dirty="0"/>
          </a:p>
        </p:txBody>
      </p:sp>
    </p:spTree>
    <p:extLst>
      <p:ext uri="{BB962C8B-B14F-4D97-AF65-F5344CB8AC3E}">
        <p14:creationId xmlns:p14="http://schemas.microsoft.com/office/powerpoint/2010/main" val="42915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81202-024E-45C7-B539-06BFC624FD94}"/>
              </a:ext>
            </a:extLst>
          </p:cNvPr>
          <p:cNvSpPr>
            <a:spLocks noGrp="1"/>
          </p:cNvSpPr>
          <p:nvPr>
            <p:ph type="title"/>
          </p:nvPr>
        </p:nvSpPr>
        <p:spPr/>
        <p:txBody>
          <a:bodyPr/>
          <a:lstStyle/>
          <a:p>
            <a:r>
              <a:rPr lang="en-GB" dirty="0"/>
              <a:t>ERC</a:t>
            </a:r>
            <a:r>
              <a:rPr lang="en-GB" dirty="0">
                <a:solidFill>
                  <a:schemeClr val="tx1"/>
                </a:solidFill>
                <a:latin typeface="BundesSerif Office Regular"/>
              </a:rPr>
              <a:t> </a:t>
            </a:r>
            <a:r>
              <a:rPr lang="en-GB" dirty="0"/>
              <a:t>target</a:t>
            </a:r>
            <a:r>
              <a:rPr lang="en-GB" dirty="0">
                <a:solidFill>
                  <a:schemeClr val="tx1"/>
                </a:solidFill>
                <a:latin typeface="BundesSerif Office Regular"/>
              </a:rPr>
              <a:t> </a:t>
            </a:r>
            <a:r>
              <a:rPr lang="en-GB" dirty="0"/>
              <a:t>groups</a:t>
            </a:r>
          </a:p>
        </p:txBody>
      </p:sp>
      <p:sp>
        <p:nvSpPr>
          <p:cNvPr id="3" name="Inhaltsplatzhalter 2">
            <a:extLst>
              <a:ext uri="{FF2B5EF4-FFF2-40B4-BE49-F238E27FC236}">
                <a16:creationId xmlns:a16="http://schemas.microsoft.com/office/drawing/2014/main" id="{C90B6B0D-6295-4933-B560-F9E01349D4E9}"/>
              </a:ext>
            </a:extLst>
          </p:cNvPr>
          <p:cNvSpPr>
            <a:spLocks noGrp="1"/>
          </p:cNvSpPr>
          <p:nvPr>
            <p:ph idx="4294967295"/>
          </p:nvPr>
        </p:nvSpPr>
        <p:spPr>
          <a:xfrm>
            <a:off x="838200" y="1904097"/>
            <a:ext cx="10039350" cy="3722687"/>
          </a:xfrm>
        </p:spPr>
        <p:txBody>
          <a:bodyPr/>
          <a:lstStyle/>
          <a:p>
            <a:pPr marL="360000" indent="-360000">
              <a:lnSpc>
                <a:spcPct val="150000"/>
              </a:lnSpc>
              <a:spcBef>
                <a:spcPts val="1200"/>
              </a:spcBef>
              <a:spcAft>
                <a:spcPts val="0"/>
              </a:spcAft>
              <a:buClr>
                <a:schemeClr val="accent2"/>
              </a:buClr>
              <a:buFont typeface="Arial" panose="020B0604020202020204" pitchFamily="34" charset="0"/>
              <a:buChar char="●"/>
            </a:pPr>
            <a:r>
              <a:rPr lang="en-GB" sz="2000" dirty="0"/>
              <a:t>Starting Grants: excellent PIs at the career stage at which they are starting their own independent research team/programme </a:t>
            </a:r>
          </a:p>
          <a:p>
            <a:pPr marL="360000" indent="-360000">
              <a:lnSpc>
                <a:spcPct val="150000"/>
              </a:lnSpc>
              <a:spcBef>
                <a:spcPts val="1200"/>
              </a:spcBef>
              <a:spcAft>
                <a:spcPts val="0"/>
              </a:spcAft>
              <a:buClr>
                <a:schemeClr val="accent2"/>
              </a:buClr>
              <a:buFont typeface="Arial" panose="020B0604020202020204" pitchFamily="34" charset="0"/>
              <a:buChar char="●"/>
            </a:pPr>
            <a:r>
              <a:rPr lang="en-GB" sz="2000" dirty="0"/>
              <a:t>Consolidator Grants: excellent PIs at the career stage at which they may still be consolidating their own independent research team/programme </a:t>
            </a:r>
          </a:p>
          <a:p>
            <a:pPr marL="360000" indent="-360000">
              <a:lnSpc>
                <a:spcPct val="150000"/>
              </a:lnSpc>
              <a:spcBef>
                <a:spcPts val="1200"/>
              </a:spcBef>
              <a:spcAft>
                <a:spcPts val="0"/>
              </a:spcAft>
              <a:buClr>
                <a:schemeClr val="accent2"/>
              </a:buClr>
              <a:buFont typeface="Arial" panose="020B0604020202020204" pitchFamily="34" charset="0"/>
              <a:buChar char="●"/>
            </a:pPr>
            <a:r>
              <a:rPr lang="en-GB" sz="2000" dirty="0"/>
              <a:t>Advanced Grants: excellent PIs at the career stage of already established research leaders with a recognised track record of research achievements</a:t>
            </a:r>
          </a:p>
          <a:p>
            <a:endParaRPr lang="en-GB" sz="2400" dirty="0"/>
          </a:p>
          <a:p>
            <a:endParaRPr lang="en-GB" noProof="0" dirty="0"/>
          </a:p>
        </p:txBody>
      </p:sp>
    </p:spTree>
    <p:extLst>
      <p:ext uri="{BB962C8B-B14F-4D97-AF65-F5344CB8AC3E}">
        <p14:creationId xmlns:p14="http://schemas.microsoft.com/office/powerpoint/2010/main" val="371857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1"/>
          <p:cNvSpPr>
            <a:spLocks noGrp="1"/>
          </p:cNvSpPr>
          <p:nvPr>
            <p:ph type="title"/>
          </p:nvPr>
        </p:nvSpPr>
        <p:spPr/>
        <p:txBody>
          <a:bodyPr vert="horz" wrap="square" lIns="91440" tIns="45720" rIns="91440" bIns="45720" rtlCol="0" anchor="t" anchorCtr="0">
            <a:normAutofit fontScale="90000"/>
          </a:bodyPr>
          <a:lstStyle/>
          <a:p>
            <a:r>
              <a:rPr lang="en-GB" sz="4000" kern="100" spc="-50" dirty="0"/>
              <a:t>ERC Grant Schemes (I/II)</a:t>
            </a:r>
          </a:p>
          <a:p>
            <a:endParaRPr lang="en-GB" dirty="0">
              <a:latin typeface="BundesSerif Office Regular"/>
            </a:endParaRPr>
          </a:p>
        </p:txBody>
      </p:sp>
      <p:sp>
        <p:nvSpPr>
          <p:cNvPr id="6" name="Rechteck 1">
            <a:extLst>
              <a:ext uri="{FF2B5EF4-FFF2-40B4-BE49-F238E27FC236}">
                <a16:creationId xmlns:a16="http://schemas.microsoft.com/office/drawing/2014/main" id="{11BC32CA-3227-45D6-95D3-6517D76DD7CC}"/>
              </a:ext>
            </a:extLst>
          </p:cNvPr>
          <p:cNvSpPr>
            <a:spLocks noChangeArrowheads="1"/>
          </p:cNvSpPr>
          <p:nvPr/>
        </p:nvSpPr>
        <p:spPr bwMode="auto">
          <a:xfrm>
            <a:off x="838200" y="5320465"/>
            <a:ext cx="10656996" cy="4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333"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878685">
                    <a:lumMod val="50000"/>
                  </a:srgbClr>
                </a:solidFill>
                <a:effectLst/>
                <a:uLnTx/>
                <a:uFillTx/>
                <a:latin typeface="Arial"/>
                <a:ea typeface="+mn-ea"/>
                <a:cs typeface="+mn-cs"/>
              </a:rPr>
              <a:t>* Additional </a:t>
            </a:r>
            <a:r>
              <a:rPr kumimoji="0" lang="de-DE" sz="1200" b="0" i="0" u="none" strike="noStrike" kern="1200" cap="none" spc="0" normalizeH="0" baseline="0" noProof="0" dirty="0" err="1">
                <a:ln>
                  <a:noFill/>
                </a:ln>
                <a:solidFill>
                  <a:srgbClr val="878685">
                    <a:lumMod val="50000"/>
                  </a:srgbClr>
                </a:solidFill>
                <a:effectLst/>
                <a:uLnTx/>
                <a:uFillTx/>
                <a:latin typeface="Arial"/>
                <a:ea typeface="+mn-ea"/>
                <a:cs typeface="+mn-cs"/>
              </a:rPr>
              <a:t>costs</a:t>
            </a:r>
            <a:r>
              <a:rPr kumimoji="0" lang="de-DE" sz="1200" b="0" i="0" u="none" strike="noStrike" kern="1200" cap="none" spc="0" normalizeH="0" baseline="0" noProof="0" dirty="0">
                <a:ln>
                  <a:noFill/>
                </a:ln>
                <a:solidFill>
                  <a:srgbClr val="878685">
                    <a:lumMod val="50000"/>
                  </a:srgbClr>
                </a:solidFill>
                <a:effectLst/>
                <a:uLnTx/>
                <a:uFillTx/>
                <a:latin typeface="Arial"/>
                <a:ea typeface="+mn-ea"/>
                <a:cs typeface="+mn-cs"/>
              </a:rPr>
              <a:t> in </a:t>
            </a:r>
            <a:r>
              <a:rPr kumimoji="0" lang="de-DE" sz="1200" b="0" i="0" u="none" strike="noStrike" kern="1200" cap="none" spc="0" normalizeH="0" baseline="0" noProof="0" dirty="0" err="1">
                <a:ln>
                  <a:noFill/>
                </a:ln>
                <a:solidFill>
                  <a:srgbClr val="878685">
                    <a:lumMod val="50000"/>
                  </a:srgbClr>
                </a:solidFill>
                <a:effectLst/>
                <a:uLnTx/>
                <a:uFillTx/>
                <a:latin typeface="Arial"/>
                <a:ea typeface="+mn-ea"/>
                <a:cs typeface="+mn-cs"/>
              </a:rPr>
              <a:t>case</a:t>
            </a:r>
            <a:r>
              <a:rPr kumimoji="0" lang="de-DE" sz="1200" b="0" i="0" u="none" strike="noStrike" kern="1200" cap="none" spc="0" normalizeH="0" baseline="0" noProof="0" dirty="0">
                <a:ln>
                  <a:noFill/>
                </a:ln>
                <a:solidFill>
                  <a:srgbClr val="878685">
                    <a:lumMod val="50000"/>
                  </a:srgbClr>
                </a:solidFill>
                <a:effectLst/>
                <a:uLnTx/>
                <a:uFillTx/>
                <a:latin typeface="Arial"/>
                <a:ea typeface="+mn-ea"/>
                <a:cs typeface="+mn-cs"/>
              </a:rPr>
              <a:t> of high </a:t>
            </a:r>
            <a:r>
              <a:rPr kumimoji="0" lang="de-DE" sz="1200" b="0" i="0" u="none" strike="noStrike" kern="1200" cap="none" spc="0" normalizeH="0" baseline="0" noProof="0" dirty="0" err="1">
                <a:ln>
                  <a:noFill/>
                </a:ln>
                <a:solidFill>
                  <a:srgbClr val="878685">
                    <a:lumMod val="50000"/>
                  </a:srgbClr>
                </a:solidFill>
                <a:effectLst/>
                <a:uLnTx/>
                <a:uFillTx/>
                <a:latin typeface="Arial"/>
                <a:ea typeface="+mn-ea"/>
                <a:cs typeface="+mn-cs"/>
              </a:rPr>
              <a:t>equipment</a:t>
            </a:r>
            <a:r>
              <a:rPr kumimoji="0" lang="de-DE" sz="1200" b="0" i="0" u="none" strike="noStrike" kern="1200" cap="none" spc="0" normalizeH="0" baseline="0" noProof="0" dirty="0">
                <a:ln>
                  <a:noFill/>
                </a:ln>
                <a:solidFill>
                  <a:srgbClr val="878685">
                    <a:lumMod val="50000"/>
                  </a:srgbClr>
                </a:solidFill>
                <a:effectLst/>
                <a:uLnTx/>
                <a:uFillTx/>
                <a:latin typeface="Arial"/>
                <a:ea typeface="+mn-ea"/>
                <a:cs typeface="+mn-cs"/>
              </a:rPr>
              <a:t> </a:t>
            </a:r>
            <a:r>
              <a:rPr kumimoji="0" lang="de-DE" sz="1200" b="0" i="0" u="none" strike="noStrike" kern="1200" cap="none" spc="0" normalizeH="0" baseline="0" noProof="0" dirty="0" err="1">
                <a:ln>
                  <a:noFill/>
                </a:ln>
                <a:solidFill>
                  <a:srgbClr val="878685">
                    <a:lumMod val="50000"/>
                  </a:srgbClr>
                </a:solidFill>
                <a:effectLst/>
                <a:uLnTx/>
                <a:uFillTx/>
                <a:latin typeface="Arial"/>
                <a:ea typeface="+mn-ea"/>
                <a:cs typeface="+mn-cs"/>
              </a:rPr>
              <a:t>costs</a:t>
            </a:r>
            <a:r>
              <a:rPr kumimoji="0" lang="de-DE" sz="1200" b="0" i="0" u="none" strike="noStrike" kern="1200" cap="none" spc="0" normalizeH="0" baseline="0" noProof="0" dirty="0">
                <a:ln>
                  <a:noFill/>
                </a:ln>
                <a:solidFill>
                  <a:srgbClr val="878685">
                    <a:lumMod val="50000"/>
                  </a:srgbClr>
                </a:solidFill>
                <a:effectLst/>
                <a:uLnTx/>
                <a:uFillTx/>
                <a:latin typeface="Arial"/>
                <a:ea typeface="+mn-ea"/>
                <a:cs typeface="+mn-cs"/>
              </a:rPr>
              <a:t> </a:t>
            </a:r>
            <a:r>
              <a:rPr kumimoji="0" lang="de-DE" sz="1200" b="0" i="0" u="none" strike="noStrike" kern="1200" cap="none" spc="0" normalizeH="0" baseline="0" noProof="0" dirty="0" err="1">
                <a:ln>
                  <a:noFill/>
                </a:ln>
                <a:solidFill>
                  <a:srgbClr val="878685">
                    <a:lumMod val="50000"/>
                  </a:srgbClr>
                </a:solidFill>
                <a:effectLst/>
                <a:uLnTx/>
                <a:uFillTx/>
                <a:latin typeface="Arial"/>
                <a:ea typeface="+mn-ea"/>
                <a:cs typeface="+mn-cs"/>
              </a:rPr>
              <a:t>or</a:t>
            </a:r>
            <a:r>
              <a:rPr kumimoji="0" lang="de-DE" sz="1200" b="0" i="0" u="none" strike="noStrike" kern="1200" cap="none" spc="0" normalizeH="0" baseline="0" noProof="0" dirty="0">
                <a:ln>
                  <a:noFill/>
                </a:ln>
                <a:solidFill>
                  <a:srgbClr val="878685">
                    <a:lumMod val="50000"/>
                  </a:srgbClr>
                </a:solidFill>
                <a:effectLst/>
                <a:uLnTx/>
                <a:uFillTx/>
                <a:latin typeface="Arial"/>
                <a:ea typeface="+mn-ea"/>
                <a:cs typeface="+mn-cs"/>
              </a:rPr>
              <a:t> PI </a:t>
            </a:r>
            <a:r>
              <a:rPr kumimoji="0" lang="de-DE" sz="1200" b="0" i="0" u="none" strike="noStrike" kern="1200" cap="none" spc="0" normalizeH="0" baseline="0" noProof="0" dirty="0" err="1">
                <a:ln>
                  <a:noFill/>
                </a:ln>
                <a:solidFill>
                  <a:srgbClr val="878685">
                    <a:lumMod val="50000"/>
                  </a:srgbClr>
                </a:solidFill>
                <a:effectLst/>
                <a:uLnTx/>
                <a:uFillTx/>
                <a:latin typeface="Arial"/>
                <a:ea typeface="+mn-ea"/>
                <a:cs typeface="+mn-cs"/>
              </a:rPr>
              <a:t>from</a:t>
            </a:r>
            <a:r>
              <a:rPr kumimoji="0" lang="de-DE" sz="1200" b="0" i="0" u="none" strike="noStrike" kern="1200" cap="none" spc="0" normalizeH="0" baseline="0" noProof="0" dirty="0">
                <a:ln>
                  <a:noFill/>
                </a:ln>
                <a:solidFill>
                  <a:srgbClr val="878685">
                    <a:lumMod val="50000"/>
                  </a:srgbClr>
                </a:solidFill>
                <a:effectLst/>
                <a:uLnTx/>
                <a:uFillTx/>
                <a:latin typeface="Arial"/>
                <a:ea typeface="+mn-ea"/>
                <a:cs typeface="+mn-cs"/>
              </a:rPr>
              <a:t> Third Country, </a:t>
            </a:r>
            <a:r>
              <a:rPr kumimoji="0" lang="en-GB" sz="1200" b="0" i="0" u="none" strike="noStrike" kern="1200" cap="none" spc="0" normalizeH="0" baseline="0" noProof="0" dirty="0">
                <a:ln>
                  <a:noFill/>
                </a:ln>
                <a:solidFill>
                  <a:srgbClr val="878685">
                    <a:lumMod val="50000"/>
                  </a:srgbClr>
                </a:solidFill>
                <a:effectLst/>
                <a:uLnTx/>
                <a:uFillTx/>
                <a:latin typeface="Arial"/>
                <a:ea typeface="+mn-ea"/>
                <a:cs typeface="+mn-cs"/>
              </a:rPr>
              <a:t>other major experimental and field work costs, excluding personnel costs</a:t>
            </a:r>
          </a:p>
        </p:txBody>
      </p:sp>
      <p:graphicFrame>
        <p:nvGraphicFramePr>
          <p:cNvPr id="2" name="Tabelle 1">
            <a:extLst>
              <a:ext uri="{FF2B5EF4-FFF2-40B4-BE49-F238E27FC236}">
                <a16:creationId xmlns:a16="http://schemas.microsoft.com/office/drawing/2014/main" id="{ACB85D84-7A43-472D-8A21-A7274656D232}"/>
              </a:ext>
            </a:extLst>
          </p:cNvPr>
          <p:cNvGraphicFramePr>
            <a:graphicFrameLocks noGrp="1"/>
          </p:cNvGraphicFramePr>
          <p:nvPr/>
        </p:nvGraphicFramePr>
        <p:xfrm>
          <a:off x="838200" y="1913203"/>
          <a:ext cx="10515599" cy="3150295"/>
        </p:xfrm>
        <a:graphic>
          <a:graphicData uri="http://schemas.openxmlformats.org/drawingml/2006/table">
            <a:tbl>
              <a:tblPr>
                <a:tableStyleId>{5C22544A-7EE6-4342-B048-85BDC9FD1C3A}</a:tableStyleId>
              </a:tblPr>
              <a:tblGrid>
                <a:gridCol w="1752249">
                  <a:extLst>
                    <a:ext uri="{9D8B030D-6E8A-4147-A177-3AD203B41FA5}">
                      <a16:colId xmlns:a16="http://schemas.microsoft.com/office/drawing/2014/main" val="3440079011"/>
                    </a:ext>
                  </a:extLst>
                </a:gridCol>
                <a:gridCol w="1752249">
                  <a:extLst>
                    <a:ext uri="{9D8B030D-6E8A-4147-A177-3AD203B41FA5}">
                      <a16:colId xmlns:a16="http://schemas.microsoft.com/office/drawing/2014/main" val="2351403897"/>
                    </a:ext>
                  </a:extLst>
                </a:gridCol>
                <a:gridCol w="1752249">
                  <a:extLst>
                    <a:ext uri="{9D8B030D-6E8A-4147-A177-3AD203B41FA5}">
                      <a16:colId xmlns:a16="http://schemas.microsoft.com/office/drawing/2014/main" val="82694311"/>
                    </a:ext>
                  </a:extLst>
                </a:gridCol>
                <a:gridCol w="1752249">
                  <a:extLst>
                    <a:ext uri="{9D8B030D-6E8A-4147-A177-3AD203B41FA5}">
                      <a16:colId xmlns:a16="http://schemas.microsoft.com/office/drawing/2014/main" val="931783334"/>
                    </a:ext>
                  </a:extLst>
                </a:gridCol>
                <a:gridCol w="1752249">
                  <a:extLst>
                    <a:ext uri="{9D8B030D-6E8A-4147-A177-3AD203B41FA5}">
                      <a16:colId xmlns:a16="http://schemas.microsoft.com/office/drawing/2014/main" val="1061437978"/>
                    </a:ext>
                  </a:extLst>
                </a:gridCol>
                <a:gridCol w="1754354">
                  <a:extLst>
                    <a:ext uri="{9D8B030D-6E8A-4147-A177-3AD203B41FA5}">
                      <a16:colId xmlns:a16="http://schemas.microsoft.com/office/drawing/2014/main" val="2608773572"/>
                    </a:ext>
                  </a:extLst>
                </a:gridCol>
              </a:tblGrid>
              <a:tr h="660616">
                <a:tc>
                  <a:txBody>
                    <a:bodyPr/>
                    <a:lstStyle/>
                    <a:p>
                      <a:pPr marL="0" algn="ctr" defTabSz="914400" rtl="0" eaLnBrk="1" fontAlgn="base" latinLnBrk="0" hangingPunct="1">
                        <a:spcBef>
                          <a:spcPts val="505"/>
                        </a:spcBef>
                        <a:spcAft>
                          <a:spcPts val="0"/>
                        </a:spcAft>
                        <a:defRPr/>
                      </a:pPr>
                      <a:endParaRPr lang="de-DE" sz="2000" b="1" kern="0" spc="-30" dirty="0">
                        <a:solidFill>
                          <a:srgbClr val="931680"/>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2000" b="1" kern="0" spc="-30" dirty="0" err="1">
                          <a:solidFill>
                            <a:srgbClr val="931680"/>
                          </a:solidFill>
                          <a:latin typeface="+mn-lt"/>
                          <a:ea typeface="+mn-ea"/>
                          <a:cs typeface="Arial" panose="020B0604020202020204" pitchFamily="34" charset="0"/>
                        </a:rPr>
                        <a:t>Starting</a:t>
                      </a:r>
                      <a:r>
                        <a:rPr lang="de-DE" sz="2000" b="1" kern="0" spc="-30" dirty="0">
                          <a:solidFill>
                            <a:srgbClr val="931680"/>
                          </a:solidFill>
                          <a:latin typeface="+mn-lt"/>
                          <a:ea typeface="+mn-ea"/>
                          <a:cs typeface="Arial" panose="020B0604020202020204" pitchFamily="34" charset="0"/>
                        </a:rPr>
                        <a:t> </a:t>
                      </a:r>
                    </a:p>
                    <a:p>
                      <a:pPr marL="0" algn="ctr" defTabSz="914400" rtl="0" eaLnBrk="1" fontAlgn="base" latinLnBrk="0" hangingPunct="1">
                        <a:spcBef>
                          <a:spcPts val="505"/>
                        </a:spcBef>
                        <a:spcAft>
                          <a:spcPts val="0"/>
                        </a:spcAft>
                        <a:defRPr/>
                      </a:pPr>
                      <a:r>
                        <a:rPr lang="de-DE" sz="2000" b="1" kern="0" spc="-30" dirty="0">
                          <a:solidFill>
                            <a:srgbClr val="931680"/>
                          </a:solidFill>
                          <a:latin typeface="+mn-lt"/>
                          <a:ea typeface="+mn-ea"/>
                          <a:cs typeface="Arial" panose="020B0604020202020204" pitchFamily="34" charset="0"/>
                        </a:rPr>
                        <a:t>Grants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2000" b="1" kern="0" spc="-30" dirty="0" err="1">
                          <a:solidFill>
                            <a:srgbClr val="931680"/>
                          </a:solidFill>
                          <a:latin typeface="+mn-lt"/>
                          <a:ea typeface="+mn-ea"/>
                          <a:cs typeface="Arial" panose="020B0604020202020204" pitchFamily="34" charset="0"/>
                        </a:rPr>
                        <a:t>Consolidator</a:t>
                      </a:r>
                      <a:r>
                        <a:rPr lang="de-DE" sz="2000" b="1" kern="0" spc="-30" dirty="0">
                          <a:solidFill>
                            <a:srgbClr val="931680"/>
                          </a:solidFill>
                          <a:latin typeface="+mn-lt"/>
                          <a:ea typeface="+mn-ea"/>
                          <a:cs typeface="Arial" panose="020B0604020202020204" pitchFamily="34" charset="0"/>
                        </a:rPr>
                        <a:t> Grants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2000" b="1" kern="0" spc="-30" dirty="0" err="1">
                          <a:solidFill>
                            <a:srgbClr val="931680"/>
                          </a:solidFill>
                          <a:latin typeface="+mn-lt"/>
                          <a:ea typeface="+mn-ea"/>
                          <a:cs typeface="Arial" panose="020B0604020202020204" pitchFamily="34" charset="0"/>
                        </a:rPr>
                        <a:t>Advanced</a:t>
                      </a:r>
                      <a:r>
                        <a:rPr lang="de-DE" sz="2000" b="1" kern="0" spc="-30" dirty="0">
                          <a:solidFill>
                            <a:srgbClr val="931680"/>
                          </a:solidFill>
                          <a:latin typeface="+mn-lt"/>
                          <a:ea typeface="+mn-ea"/>
                          <a:cs typeface="Arial" panose="020B0604020202020204" pitchFamily="34" charset="0"/>
                        </a:rPr>
                        <a:t> Grants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2000" b="1" kern="0" spc="-30" dirty="0">
                          <a:solidFill>
                            <a:srgbClr val="931680"/>
                          </a:solidFill>
                          <a:latin typeface="+mn-lt"/>
                          <a:ea typeface="+mn-ea"/>
                          <a:cs typeface="Arial" panose="020B0604020202020204" pitchFamily="34" charset="0"/>
                        </a:rPr>
                        <a:t>Synergy Grants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2000" b="1" kern="0" spc="-30" dirty="0">
                          <a:solidFill>
                            <a:srgbClr val="931680"/>
                          </a:solidFill>
                          <a:latin typeface="+mn-lt"/>
                          <a:ea typeface="+mn-ea"/>
                          <a:cs typeface="Arial" panose="020B0604020202020204" pitchFamily="34" charset="0"/>
                        </a:rPr>
                        <a:t>Proof of Concept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extLst>
                  <a:ext uri="{0D108BD9-81ED-4DB2-BD59-A6C34878D82A}">
                    <a16:rowId xmlns:a16="http://schemas.microsoft.com/office/drawing/2014/main" val="1544161003"/>
                  </a:ext>
                </a:extLst>
              </a:tr>
              <a:tr h="814231">
                <a:tc>
                  <a:txBody>
                    <a:bodyPr/>
                    <a:lstStyle/>
                    <a:p>
                      <a:pPr marL="0" algn="ctr" defTabSz="914400" rtl="0" eaLnBrk="1" fontAlgn="base" latinLnBrk="0" hangingPunct="1">
                        <a:spcBef>
                          <a:spcPts val="505"/>
                        </a:spcBef>
                        <a:spcAft>
                          <a:spcPts val="0"/>
                        </a:spcAft>
                        <a:defRPr/>
                      </a:pPr>
                      <a:r>
                        <a:rPr lang="de-DE" sz="2000" b="1" kern="0" spc="-30" dirty="0">
                          <a:solidFill>
                            <a:srgbClr val="931680"/>
                          </a:solidFill>
                          <a:latin typeface="+mn-lt"/>
                          <a:ea typeface="+mn-ea"/>
                          <a:cs typeface="Arial" panose="020B0604020202020204" pitchFamily="34" charset="0"/>
                        </a:rPr>
                        <a:t>Target </a:t>
                      </a:r>
                      <a:r>
                        <a:rPr lang="de-DE" sz="2000" b="1" kern="0" spc="-30" dirty="0" err="1">
                          <a:solidFill>
                            <a:srgbClr val="931680"/>
                          </a:solidFill>
                          <a:latin typeface="+mn-lt"/>
                          <a:ea typeface="+mn-ea"/>
                          <a:cs typeface="Arial" panose="020B0604020202020204" pitchFamily="34" charset="0"/>
                        </a:rPr>
                        <a:t>group</a:t>
                      </a:r>
                      <a:r>
                        <a:rPr lang="de-DE" sz="2000" b="1" kern="0" spc="-30" dirty="0">
                          <a:solidFill>
                            <a:srgbClr val="931680"/>
                          </a:solidFill>
                          <a:latin typeface="+mn-lt"/>
                          <a:ea typeface="+mn-ea"/>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1600" kern="1200" dirty="0" err="1">
                          <a:solidFill>
                            <a:schemeClr val="tx1"/>
                          </a:solidFill>
                          <a:latin typeface="+mn-lt"/>
                          <a:ea typeface="+mn-ea"/>
                          <a:cs typeface="+mn-cs"/>
                        </a:rPr>
                        <a:t>scientists</a:t>
                      </a:r>
                      <a:r>
                        <a:rPr lang="de-DE" sz="1600" kern="1200" dirty="0">
                          <a:solidFill>
                            <a:schemeClr val="tx1"/>
                          </a:solidFill>
                          <a:latin typeface="+mn-lt"/>
                          <a:ea typeface="+mn-ea"/>
                          <a:cs typeface="+mn-cs"/>
                        </a:rPr>
                        <a:t> 2-7 </a:t>
                      </a:r>
                      <a:r>
                        <a:rPr lang="de-DE" sz="1600" kern="1200" dirty="0" err="1">
                          <a:solidFill>
                            <a:schemeClr val="tx1"/>
                          </a:solidFill>
                          <a:latin typeface="+mn-lt"/>
                          <a:ea typeface="+mn-ea"/>
                          <a:cs typeface="+mn-cs"/>
                        </a:rPr>
                        <a:t>years</a:t>
                      </a:r>
                      <a:r>
                        <a:rPr lang="de-DE" sz="1600" kern="1200" dirty="0">
                          <a:solidFill>
                            <a:schemeClr val="tx1"/>
                          </a:solidFill>
                          <a:latin typeface="+mn-lt"/>
                          <a:ea typeface="+mn-ea"/>
                          <a:cs typeface="+mn-cs"/>
                        </a:rPr>
                        <a:t> after PhD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err="1">
                          <a:solidFill>
                            <a:schemeClr val="tx1"/>
                          </a:solidFill>
                          <a:latin typeface="+mn-lt"/>
                          <a:ea typeface="+mn-ea"/>
                          <a:cs typeface="+mn-cs"/>
                        </a:rPr>
                        <a:t>scientists</a:t>
                      </a:r>
                      <a:r>
                        <a:rPr lang="de-DE" sz="1600" kern="1200" dirty="0">
                          <a:solidFill>
                            <a:schemeClr val="tx1"/>
                          </a:solidFill>
                          <a:latin typeface="+mn-lt"/>
                          <a:ea typeface="+mn-ea"/>
                          <a:cs typeface="+mn-cs"/>
                        </a:rPr>
                        <a:t> 7-12 </a:t>
                      </a:r>
                      <a:r>
                        <a:rPr lang="de-DE" sz="1600" kern="1200" dirty="0" err="1">
                          <a:solidFill>
                            <a:schemeClr val="tx1"/>
                          </a:solidFill>
                          <a:latin typeface="+mn-lt"/>
                          <a:ea typeface="+mn-ea"/>
                          <a:cs typeface="+mn-cs"/>
                        </a:rPr>
                        <a:t>years</a:t>
                      </a:r>
                      <a:r>
                        <a:rPr lang="de-DE" sz="1600" kern="1200" dirty="0">
                          <a:solidFill>
                            <a:schemeClr val="tx1"/>
                          </a:solidFill>
                          <a:latin typeface="+mn-lt"/>
                          <a:ea typeface="+mn-ea"/>
                          <a:cs typeface="+mn-cs"/>
                        </a:rPr>
                        <a:t> after PhD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err="1">
                          <a:solidFill>
                            <a:schemeClr val="tx1"/>
                          </a:solidFill>
                          <a:latin typeface="+mn-lt"/>
                          <a:ea typeface="+mn-ea"/>
                          <a:cs typeface="+mn-cs"/>
                        </a:rPr>
                        <a:t>Established</a:t>
                      </a:r>
                      <a:r>
                        <a:rPr lang="de-DE" sz="1600" kern="1200" dirty="0">
                          <a:solidFill>
                            <a:schemeClr val="tx1"/>
                          </a:solidFill>
                          <a:latin typeface="+mn-lt"/>
                          <a:ea typeface="+mn-ea"/>
                          <a:cs typeface="+mn-cs"/>
                        </a:rPr>
                        <a:t> </a:t>
                      </a:r>
                      <a:r>
                        <a:rPr lang="de-DE" sz="1600" kern="1200" dirty="0" err="1">
                          <a:solidFill>
                            <a:schemeClr val="tx1"/>
                          </a:solidFill>
                          <a:latin typeface="+mn-lt"/>
                          <a:ea typeface="+mn-ea"/>
                          <a:cs typeface="+mn-cs"/>
                        </a:rPr>
                        <a:t>scientists</a:t>
                      </a:r>
                      <a:endParaRPr lang="de-DE"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a:solidFill>
                            <a:schemeClr val="tx1"/>
                          </a:solidFill>
                          <a:latin typeface="+mn-lt"/>
                          <a:ea typeface="+mn-ea"/>
                          <a:cs typeface="+mn-cs"/>
                        </a:rPr>
                        <a:t>2-4 scientists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ERC </a:t>
                      </a:r>
                      <a:r>
                        <a:rPr lang="de-DE" sz="1600" kern="1200" dirty="0" err="1">
                          <a:solidFill>
                            <a:schemeClr val="tx1"/>
                          </a:solidFill>
                          <a:latin typeface="+mn-lt"/>
                          <a:ea typeface="+mn-ea"/>
                          <a:cs typeface="+mn-cs"/>
                        </a:rPr>
                        <a:t>Grantees</a:t>
                      </a:r>
                      <a:endParaRPr lang="de-DE"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8591563"/>
                  </a:ext>
                </a:extLst>
              </a:tr>
              <a:tr h="620229">
                <a:tc>
                  <a:txBody>
                    <a:bodyPr/>
                    <a:lstStyle/>
                    <a:p>
                      <a:pPr marL="0" algn="ctr" defTabSz="914400" rtl="0" eaLnBrk="1" fontAlgn="base" latinLnBrk="0" hangingPunct="1">
                        <a:spcBef>
                          <a:spcPts val="505"/>
                        </a:spcBef>
                        <a:spcAft>
                          <a:spcPts val="0"/>
                        </a:spcAft>
                        <a:defRPr/>
                      </a:pPr>
                      <a:r>
                        <a:rPr lang="de-DE" sz="2000" b="1" kern="0" spc="-30" dirty="0">
                          <a:solidFill>
                            <a:srgbClr val="931680"/>
                          </a:solidFill>
                          <a:latin typeface="+mn-lt"/>
                          <a:ea typeface="+mn-ea"/>
                          <a:cs typeface="Arial" panose="020B0604020202020204" pitchFamily="34" charset="0"/>
                        </a:rPr>
                        <a:t>Max. </a:t>
                      </a:r>
                      <a:r>
                        <a:rPr lang="de-DE" sz="2000" b="1" kern="0" spc="-30" dirty="0" err="1">
                          <a:solidFill>
                            <a:srgbClr val="931680"/>
                          </a:solidFill>
                          <a:latin typeface="+mn-lt"/>
                          <a:ea typeface="+mn-ea"/>
                          <a:cs typeface="Arial" panose="020B0604020202020204" pitchFamily="34" charset="0"/>
                        </a:rPr>
                        <a:t>duration</a:t>
                      </a:r>
                      <a:endParaRPr lang="de-DE" sz="2000" b="1" kern="0" spc="-30" dirty="0">
                        <a:solidFill>
                          <a:srgbClr val="931680"/>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5 </a:t>
                      </a:r>
                      <a:r>
                        <a:rPr lang="de-DE" sz="1600" kern="1200" dirty="0" err="1">
                          <a:solidFill>
                            <a:schemeClr val="tx1"/>
                          </a:solidFill>
                          <a:latin typeface="+mn-lt"/>
                          <a:ea typeface="+mn-ea"/>
                          <a:cs typeface="+mn-cs"/>
                        </a:rPr>
                        <a:t>years</a:t>
                      </a:r>
                      <a:endParaRPr lang="de-DE"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5 </a:t>
                      </a:r>
                      <a:r>
                        <a:rPr lang="de-DE" sz="1600" kern="1200" dirty="0" err="1">
                          <a:solidFill>
                            <a:schemeClr val="tx1"/>
                          </a:solidFill>
                          <a:latin typeface="+mn-lt"/>
                          <a:ea typeface="+mn-ea"/>
                          <a:cs typeface="+mn-cs"/>
                        </a:rPr>
                        <a:t>years</a:t>
                      </a:r>
                      <a:endParaRPr lang="de-DE"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5 </a:t>
                      </a:r>
                      <a:r>
                        <a:rPr lang="de-DE" sz="1600" kern="1200" dirty="0" err="1">
                          <a:solidFill>
                            <a:schemeClr val="tx1"/>
                          </a:solidFill>
                          <a:latin typeface="+mn-lt"/>
                          <a:ea typeface="+mn-ea"/>
                          <a:cs typeface="+mn-cs"/>
                        </a:rPr>
                        <a:t>years</a:t>
                      </a:r>
                      <a:endParaRPr lang="de-DE"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6 </a:t>
                      </a:r>
                      <a:r>
                        <a:rPr lang="de-DE" sz="1600" kern="1200" dirty="0" err="1">
                          <a:solidFill>
                            <a:schemeClr val="tx1"/>
                          </a:solidFill>
                          <a:latin typeface="+mn-lt"/>
                          <a:ea typeface="+mn-ea"/>
                          <a:cs typeface="+mn-cs"/>
                        </a:rPr>
                        <a:t>years</a:t>
                      </a:r>
                      <a:endParaRPr lang="de-DE"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18 </a:t>
                      </a:r>
                      <a:r>
                        <a:rPr lang="de-DE" sz="1600" kern="1200" dirty="0" err="1">
                          <a:solidFill>
                            <a:schemeClr val="tx1"/>
                          </a:solidFill>
                          <a:latin typeface="+mn-lt"/>
                          <a:ea typeface="+mn-ea"/>
                          <a:cs typeface="+mn-cs"/>
                        </a:rPr>
                        <a:t>months</a:t>
                      </a:r>
                      <a:endParaRPr lang="de-DE"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714294"/>
                  </a:ext>
                </a:extLst>
              </a:tr>
              <a:tr h="870484">
                <a:tc>
                  <a:txBody>
                    <a:bodyPr/>
                    <a:lstStyle/>
                    <a:p>
                      <a:pPr marL="0" algn="ctr" defTabSz="914400" rtl="0" eaLnBrk="1" fontAlgn="base" latinLnBrk="0" hangingPunct="1">
                        <a:spcBef>
                          <a:spcPts val="505"/>
                        </a:spcBef>
                        <a:spcAft>
                          <a:spcPts val="0"/>
                        </a:spcAft>
                        <a:defRPr/>
                      </a:pPr>
                      <a:r>
                        <a:rPr lang="de-DE" sz="2000" b="1" kern="0" spc="-30" dirty="0">
                          <a:solidFill>
                            <a:srgbClr val="931680"/>
                          </a:solidFill>
                          <a:latin typeface="+mn-lt"/>
                          <a:ea typeface="+mn-ea"/>
                          <a:cs typeface="Arial" panose="020B0604020202020204" pitchFamily="34" charset="0"/>
                        </a:rPr>
                        <a:t>Max. </a:t>
                      </a:r>
                      <a:r>
                        <a:rPr lang="de-DE" sz="2000" b="1" kern="0" spc="-30" dirty="0" err="1">
                          <a:solidFill>
                            <a:srgbClr val="931680"/>
                          </a:solidFill>
                          <a:latin typeface="+mn-lt"/>
                          <a:ea typeface="+mn-ea"/>
                          <a:cs typeface="Arial" panose="020B0604020202020204" pitchFamily="34" charset="0"/>
                        </a:rPr>
                        <a:t>budget</a:t>
                      </a:r>
                      <a:endParaRPr lang="de-DE" sz="2000" b="1" kern="0" spc="-30" dirty="0">
                        <a:solidFill>
                          <a:srgbClr val="931680"/>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1.5 Mio. € </a:t>
                      </a:r>
                    </a:p>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(2.5 Mio.€)*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2 Mio. € </a:t>
                      </a:r>
                    </a:p>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(3 Mio.€)*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2.5 Mio. € </a:t>
                      </a:r>
                    </a:p>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(3.5 Mio.€)*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10 Mio. €</a:t>
                      </a:r>
                    </a:p>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(14 Mio.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600" kern="1200" dirty="0">
                          <a:solidFill>
                            <a:schemeClr val="tx1"/>
                          </a:solidFill>
                          <a:latin typeface="+mn-lt"/>
                          <a:ea typeface="+mn-ea"/>
                          <a:cs typeface="+mn-cs"/>
                        </a:rPr>
                        <a:t>150 000 €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4905105"/>
                  </a:ext>
                </a:extLst>
              </a:tr>
            </a:tbl>
          </a:graphicData>
        </a:graphic>
      </p:graphicFrame>
    </p:spTree>
    <p:extLst>
      <p:ext uri="{BB962C8B-B14F-4D97-AF65-F5344CB8AC3E}">
        <p14:creationId xmlns:p14="http://schemas.microsoft.com/office/powerpoint/2010/main" val="28705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6EB3A-CA03-4E19-AC18-2BE23480DA5D}"/>
              </a:ext>
            </a:extLst>
          </p:cNvPr>
          <p:cNvSpPr>
            <a:spLocks noGrp="1"/>
          </p:cNvSpPr>
          <p:nvPr>
            <p:ph type="title"/>
          </p:nvPr>
        </p:nvSpPr>
        <p:spPr/>
        <p:txBody>
          <a:bodyPr/>
          <a:lstStyle/>
          <a:p>
            <a:r>
              <a:rPr lang="de-DE" dirty="0"/>
              <a:t>ERC Grant </a:t>
            </a:r>
            <a:r>
              <a:rPr lang="de-DE" dirty="0" err="1"/>
              <a:t>Schemes</a:t>
            </a:r>
            <a:r>
              <a:rPr lang="de-DE" dirty="0"/>
              <a:t> (II/II)</a:t>
            </a:r>
          </a:p>
        </p:txBody>
      </p:sp>
      <p:graphicFrame>
        <p:nvGraphicFramePr>
          <p:cNvPr id="5" name="Tabelle 4">
            <a:extLst>
              <a:ext uri="{FF2B5EF4-FFF2-40B4-BE49-F238E27FC236}">
                <a16:creationId xmlns:a16="http://schemas.microsoft.com/office/drawing/2014/main" id="{F4879EBF-763A-411B-8DE1-5B182925BF1A}"/>
              </a:ext>
            </a:extLst>
          </p:cNvPr>
          <p:cNvGraphicFramePr>
            <a:graphicFrameLocks noGrp="1"/>
          </p:cNvGraphicFramePr>
          <p:nvPr/>
        </p:nvGraphicFramePr>
        <p:xfrm>
          <a:off x="838200" y="1977206"/>
          <a:ext cx="10515601" cy="2590800"/>
        </p:xfrm>
        <a:graphic>
          <a:graphicData uri="http://schemas.openxmlformats.org/drawingml/2006/table">
            <a:tbl>
              <a:tblPr firstRow="1" bandRow="1"/>
              <a:tblGrid>
                <a:gridCol w="2099334">
                  <a:extLst>
                    <a:ext uri="{9D8B030D-6E8A-4147-A177-3AD203B41FA5}">
                      <a16:colId xmlns:a16="http://schemas.microsoft.com/office/drawing/2014/main" val="1971438075"/>
                    </a:ext>
                  </a:extLst>
                </a:gridCol>
                <a:gridCol w="2101437">
                  <a:extLst>
                    <a:ext uri="{9D8B030D-6E8A-4147-A177-3AD203B41FA5}">
                      <a16:colId xmlns:a16="http://schemas.microsoft.com/office/drawing/2014/main" val="2377931177"/>
                    </a:ext>
                  </a:extLst>
                </a:gridCol>
                <a:gridCol w="2107748">
                  <a:extLst>
                    <a:ext uri="{9D8B030D-6E8A-4147-A177-3AD203B41FA5}">
                      <a16:colId xmlns:a16="http://schemas.microsoft.com/office/drawing/2014/main" val="2330838147"/>
                    </a:ext>
                  </a:extLst>
                </a:gridCol>
                <a:gridCol w="2103541">
                  <a:extLst>
                    <a:ext uri="{9D8B030D-6E8A-4147-A177-3AD203B41FA5}">
                      <a16:colId xmlns:a16="http://schemas.microsoft.com/office/drawing/2014/main" val="3065405076"/>
                    </a:ext>
                  </a:extLst>
                </a:gridCol>
                <a:gridCol w="2103541">
                  <a:extLst>
                    <a:ext uri="{9D8B030D-6E8A-4147-A177-3AD203B41FA5}">
                      <a16:colId xmlns:a16="http://schemas.microsoft.com/office/drawing/2014/main" val="1213866878"/>
                    </a:ext>
                  </a:extLst>
                </a:gridCol>
              </a:tblGrid>
              <a:tr h="370840">
                <a:tc>
                  <a:txBody>
                    <a:bodyPr/>
                    <a:lstStyle/>
                    <a:p>
                      <a:endParaRPr lang="de-DE" sz="1100" dirty="0">
                        <a:solidFill>
                          <a:srgbClr val="931680"/>
                        </a:solidFill>
                        <a:effectLst/>
                        <a:latin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2000" b="1" kern="0" spc="-30" dirty="0" err="1">
                          <a:solidFill>
                            <a:srgbClr val="931680"/>
                          </a:solidFill>
                          <a:latin typeface="+mn-lt"/>
                          <a:ea typeface="+mn-ea"/>
                          <a:cs typeface="Arial" panose="020B0604020202020204" pitchFamily="34" charset="0"/>
                        </a:rPr>
                        <a:t>Starting</a:t>
                      </a:r>
                      <a:r>
                        <a:rPr lang="de-DE" sz="2000" b="1" kern="0" spc="-30" dirty="0">
                          <a:solidFill>
                            <a:srgbClr val="931680"/>
                          </a:solidFill>
                          <a:latin typeface="+mn-lt"/>
                          <a:ea typeface="+mn-ea"/>
                          <a:cs typeface="Arial" panose="020B0604020202020204" pitchFamily="34" charset="0"/>
                        </a:rPr>
                        <a:t> Grant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2000" b="1" kern="0" spc="-30" dirty="0" err="1">
                          <a:solidFill>
                            <a:srgbClr val="931680"/>
                          </a:solidFill>
                          <a:latin typeface="+mn-lt"/>
                          <a:ea typeface="+mn-ea"/>
                          <a:cs typeface="Arial" panose="020B0604020202020204" pitchFamily="34" charset="0"/>
                        </a:rPr>
                        <a:t>Consolidator</a:t>
                      </a:r>
                      <a:r>
                        <a:rPr lang="de-DE" sz="2000" b="1" kern="0" spc="-30" dirty="0">
                          <a:solidFill>
                            <a:srgbClr val="931680"/>
                          </a:solidFill>
                          <a:latin typeface="+mn-lt"/>
                          <a:ea typeface="+mn-ea"/>
                          <a:cs typeface="Arial" panose="020B0604020202020204" pitchFamily="34" charset="0"/>
                        </a:rPr>
                        <a:t> Grant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2000" b="1" kern="0" spc="-30" dirty="0" err="1">
                          <a:solidFill>
                            <a:srgbClr val="931680"/>
                          </a:solidFill>
                          <a:latin typeface="+mn-lt"/>
                          <a:ea typeface="+mn-ea"/>
                          <a:cs typeface="Arial" panose="020B0604020202020204" pitchFamily="34" charset="0"/>
                        </a:rPr>
                        <a:t>Advanced</a:t>
                      </a:r>
                      <a:r>
                        <a:rPr lang="de-DE" sz="2000" b="1" kern="0" spc="-30" dirty="0">
                          <a:solidFill>
                            <a:srgbClr val="931680"/>
                          </a:solidFill>
                          <a:latin typeface="+mn-lt"/>
                          <a:ea typeface="+mn-ea"/>
                          <a:cs typeface="Arial" panose="020B0604020202020204" pitchFamily="34" charset="0"/>
                        </a:rPr>
                        <a:t> Grant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2000" b="1" kern="0" spc="-30" dirty="0">
                          <a:solidFill>
                            <a:srgbClr val="931680"/>
                          </a:solidFill>
                          <a:latin typeface="+mn-lt"/>
                          <a:ea typeface="+mn-ea"/>
                          <a:cs typeface="Arial" panose="020B0604020202020204" pitchFamily="34" charset="0"/>
                        </a:rPr>
                        <a:t>Synergy Grant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extLst>
                  <a:ext uri="{0D108BD9-81ED-4DB2-BD59-A6C34878D82A}">
                    <a16:rowId xmlns:a16="http://schemas.microsoft.com/office/drawing/2014/main" val="4014432713"/>
                  </a:ext>
                </a:extLst>
              </a:tr>
              <a:tr h="640080">
                <a:tc>
                  <a:txBody>
                    <a:bodyPr/>
                    <a:lstStyle/>
                    <a:p>
                      <a:pPr marL="0" algn="ctr" defTabSz="914400" rtl="0" eaLnBrk="1" fontAlgn="base" latinLnBrk="0" hangingPunct="1">
                        <a:spcBef>
                          <a:spcPts val="505"/>
                        </a:spcBef>
                        <a:spcAft>
                          <a:spcPts val="0"/>
                        </a:spcAft>
                        <a:defRPr/>
                      </a:pPr>
                      <a:r>
                        <a:rPr lang="de-DE" sz="2000" b="1" kern="0" spc="-30" dirty="0">
                          <a:solidFill>
                            <a:srgbClr val="931680"/>
                          </a:solidFill>
                          <a:latin typeface="+mn-lt"/>
                          <a:ea typeface="+mn-ea"/>
                          <a:cs typeface="Arial" panose="020B0604020202020204" pitchFamily="34" charset="0"/>
                        </a:rPr>
                        <a:t>On </a:t>
                      </a:r>
                      <a:r>
                        <a:rPr lang="de-DE" sz="2000" b="1" kern="0" spc="-30" dirty="0" err="1">
                          <a:solidFill>
                            <a:srgbClr val="931680"/>
                          </a:solidFill>
                          <a:latin typeface="+mn-lt"/>
                          <a:ea typeface="+mn-ea"/>
                          <a:cs typeface="Arial" panose="020B0604020202020204" pitchFamily="34" charset="0"/>
                        </a:rPr>
                        <a:t>the</a:t>
                      </a:r>
                      <a:r>
                        <a:rPr lang="de-DE" sz="2000" b="1" kern="0" spc="-30" dirty="0">
                          <a:solidFill>
                            <a:srgbClr val="931680"/>
                          </a:solidFill>
                          <a:latin typeface="+mn-lt"/>
                          <a:ea typeface="+mn-ea"/>
                          <a:cs typeface="Arial" panose="020B0604020202020204" pitchFamily="34" charset="0"/>
                        </a:rPr>
                        <a:t> ERC </a:t>
                      </a:r>
                      <a:r>
                        <a:rPr lang="de-DE" sz="2000" b="1" kern="0" spc="-30" dirty="0" err="1">
                          <a:solidFill>
                            <a:srgbClr val="931680"/>
                          </a:solidFill>
                          <a:latin typeface="+mn-lt"/>
                          <a:ea typeface="+mn-ea"/>
                          <a:cs typeface="Arial" panose="020B0604020202020204" pitchFamily="34" charset="0"/>
                        </a:rPr>
                        <a:t>project</a:t>
                      </a:r>
                      <a:endParaRPr lang="de-DE" sz="2000" b="1" kern="0" spc="-30" dirty="0">
                        <a:solidFill>
                          <a:srgbClr val="931680"/>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1800" kern="1200" dirty="0">
                          <a:solidFill>
                            <a:schemeClr val="tx1"/>
                          </a:solidFill>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800" kern="1200" dirty="0">
                          <a:solidFill>
                            <a:schemeClr val="tx1"/>
                          </a:solidFill>
                          <a:latin typeface="+mn-lt"/>
                          <a:ea typeface="+mn-ea"/>
                          <a:cs typeface="+mn-cs"/>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800" kern="1200" dirty="0">
                          <a:solidFill>
                            <a:schemeClr val="tx1"/>
                          </a:solidFill>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800" kern="1200" dirty="0">
                          <a:solidFill>
                            <a:schemeClr val="tx1"/>
                          </a:solidFill>
                          <a:latin typeface="+mn-lt"/>
                          <a:ea typeface="+mn-ea"/>
                          <a:cs typeface="+mn-cs"/>
                        </a:rPr>
                        <a:t>30% </a:t>
                      </a:r>
                      <a:br>
                        <a:rPr lang="de-DE" sz="1800" kern="1200" dirty="0">
                          <a:solidFill>
                            <a:schemeClr val="tx1"/>
                          </a:solidFill>
                          <a:latin typeface="+mn-lt"/>
                          <a:ea typeface="+mn-ea"/>
                          <a:cs typeface="+mn-cs"/>
                        </a:rPr>
                      </a:br>
                      <a:r>
                        <a:rPr lang="de-DE" sz="1800" kern="1200" dirty="0">
                          <a:solidFill>
                            <a:schemeClr val="tx1"/>
                          </a:solidFill>
                          <a:latin typeface="+mn-lt"/>
                          <a:ea typeface="+mn-ea"/>
                          <a:cs typeface="+mn-cs"/>
                        </a:rPr>
                        <a:t>(</a:t>
                      </a:r>
                      <a:r>
                        <a:rPr lang="de-DE" sz="1800" kern="1200" dirty="0" err="1">
                          <a:solidFill>
                            <a:schemeClr val="tx1"/>
                          </a:solidFill>
                          <a:latin typeface="+mn-lt"/>
                          <a:ea typeface="+mn-ea"/>
                          <a:cs typeface="+mn-cs"/>
                        </a:rPr>
                        <a:t>each</a:t>
                      </a:r>
                      <a:r>
                        <a:rPr lang="de-DE" sz="1800" kern="1200" dirty="0">
                          <a:solidFill>
                            <a:schemeClr val="tx1"/>
                          </a:solidFill>
                          <a:latin typeface="+mn-lt"/>
                          <a:ea typeface="+mn-ea"/>
                          <a:cs typeface="+mn-cs"/>
                        </a:rPr>
                        <a:t> 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934618"/>
                  </a:ext>
                </a:extLst>
              </a:tr>
              <a:tr h="1188720">
                <a:tc>
                  <a:txBody>
                    <a:bodyPr/>
                    <a:lstStyle/>
                    <a:p>
                      <a:pPr marL="0" algn="ctr" defTabSz="914400" rtl="0" eaLnBrk="1" fontAlgn="base" latinLnBrk="0" hangingPunct="1">
                        <a:spcBef>
                          <a:spcPts val="505"/>
                        </a:spcBef>
                        <a:spcAft>
                          <a:spcPts val="0"/>
                        </a:spcAft>
                        <a:defRPr/>
                      </a:pPr>
                      <a:r>
                        <a:rPr lang="de-DE" sz="2000" b="1" kern="0" spc="-30" dirty="0">
                          <a:solidFill>
                            <a:srgbClr val="931680"/>
                          </a:solidFill>
                          <a:latin typeface="+mn-lt"/>
                          <a:ea typeface="+mn-ea"/>
                          <a:cs typeface="Arial" panose="020B0604020202020204" pitchFamily="34" charset="0"/>
                        </a:rPr>
                        <a:t>In </a:t>
                      </a:r>
                      <a:r>
                        <a:rPr lang="de-DE" sz="2000" b="1" kern="0" spc="-30" dirty="0" err="1">
                          <a:solidFill>
                            <a:srgbClr val="931680"/>
                          </a:solidFill>
                          <a:latin typeface="+mn-lt"/>
                          <a:ea typeface="+mn-ea"/>
                          <a:cs typeface="Arial" panose="020B0604020202020204" pitchFamily="34" charset="0"/>
                        </a:rPr>
                        <a:t>the</a:t>
                      </a:r>
                      <a:r>
                        <a:rPr lang="de-DE" sz="2000" b="1" kern="0" spc="-30" dirty="0">
                          <a:solidFill>
                            <a:srgbClr val="931680"/>
                          </a:solidFill>
                          <a:latin typeface="+mn-lt"/>
                          <a:ea typeface="+mn-ea"/>
                          <a:cs typeface="Arial" panose="020B0604020202020204" pitchFamily="34" charset="0"/>
                        </a:rPr>
                        <a:t> EU / AC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10E"/>
                    </a:solidFill>
                  </a:tcPr>
                </a:tc>
                <a:tc>
                  <a:txBody>
                    <a:bodyPr/>
                    <a:lstStyle/>
                    <a:p>
                      <a:pPr marL="0" algn="ctr" defTabSz="914400" rtl="0" eaLnBrk="1" fontAlgn="base" latinLnBrk="0" hangingPunct="1">
                        <a:spcBef>
                          <a:spcPts val="505"/>
                        </a:spcBef>
                        <a:spcAft>
                          <a:spcPts val="0"/>
                        </a:spcAft>
                        <a:defRPr/>
                      </a:pPr>
                      <a:r>
                        <a:rPr lang="de-DE" sz="1800" kern="1200" dirty="0">
                          <a:solidFill>
                            <a:schemeClr val="tx1"/>
                          </a:solidFill>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800" kern="1200" dirty="0">
                          <a:solidFill>
                            <a:schemeClr val="tx1"/>
                          </a:solidFill>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de-DE" sz="1800" kern="1200" dirty="0">
                          <a:solidFill>
                            <a:schemeClr val="tx1"/>
                          </a:solidFill>
                          <a:latin typeface="+mn-lt"/>
                          <a:ea typeface="+mn-ea"/>
                          <a:cs typeface="+mn-cs"/>
                        </a:rPr>
                        <a:t>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ase" latinLnBrk="0" hangingPunct="1">
                        <a:spcBef>
                          <a:spcPts val="505"/>
                        </a:spcBef>
                        <a:spcAft>
                          <a:spcPts val="0"/>
                        </a:spcAft>
                        <a:defRPr/>
                      </a:pPr>
                      <a:r>
                        <a:rPr lang="en-US" sz="1800" kern="1200" dirty="0">
                          <a:solidFill>
                            <a:schemeClr val="tx1"/>
                          </a:solidFill>
                          <a:latin typeface="+mn-lt"/>
                          <a:ea typeface="+mn-ea"/>
                          <a:cs typeface="+mn-cs"/>
                        </a:rPr>
                        <a:t>50% </a:t>
                      </a:r>
                      <a:br>
                        <a:rPr lang="en-US" sz="1800" kern="1200" dirty="0">
                          <a:solidFill>
                            <a:schemeClr val="tx1"/>
                          </a:solidFill>
                          <a:latin typeface="+mn-lt"/>
                          <a:ea typeface="+mn-ea"/>
                          <a:cs typeface="+mn-cs"/>
                        </a:rPr>
                      </a:br>
                      <a:r>
                        <a:rPr lang="en-US" sz="1800" kern="1200" dirty="0">
                          <a:solidFill>
                            <a:schemeClr val="tx1"/>
                          </a:solidFill>
                          <a:latin typeface="+mn-lt"/>
                          <a:ea typeface="+mn-ea"/>
                          <a:cs typeface="+mn-cs"/>
                        </a:rPr>
                        <a:t>(for each PI with a Host Institution in the EU/AS)</a:t>
                      </a:r>
                      <a:endParaRPr lang="de-DE" sz="18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305485"/>
                  </a:ext>
                </a:extLst>
              </a:tr>
            </a:tbl>
          </a:graphicData>
        </a:graphic>
      </p:graphicFrame>
    </p:spTree>
    <p:extLst>
      <p:ext uri="{BB962C8B-B14F-4D97-AF65-F5344CB8AC3E}">
        <p14:creationId xmlns:p14="http://schemas.microsoft.com/office/powerpoint/2010/main" val="324507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3C409-CD82-4D4B-9D9D-38B56795978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ERC Starting </a:t>
            </a:r>
            <a:r>
              <a:rPr lang="de-DE" dirty="0">
                <a:latin typeface="Arial" panose="020B0604020202020204" pitchFamily="34" charset="0"/>
                <a:cs typeface="Arial" panose="020B0604020202020204" pitchFamily="34" charset="0"/>
              </a:rPr>
              <a:t>Grants – </a:t>
            </a:r>
            <a:r>
              <a:rPr lang="de-DE" dirty="0" err="1">
                <a:latin typeface="Arial" panose="020B0604020202020204" pitchFamily="34" charset="0"/>
                <a:cs typeface="Arial" panose="020B0604020202020204" pitchFamily="34" charset="0"/>
              </a:rPr>
              <a:t>Overview</a:t>
            </a:r>
            <a:endParaRPr lang="de-DE" dirty="0">
              <a:latin typeface="Arial" panose="020B0604020202020204" pitchFamily="34" charset="0"/>
              <a:cs typeface="Arial" panose="020B0604020202020204" pitchFamily="34" charset="0"/>
            </a:endParaRPr>
          </a:p>
        </p:txBody>
      </p:sp>
      <p:graphicFrame>
        <p:nvGraphicFramePr>
          <p:cNvPr id="5" name="Inhaltsplatzhalter 4">
            <a:extLst>
              <a:ext uri="{FF2B5EF4-FFF2-40B4-BE49-F238E27FC236}">
                <a16:creationId xmlns:a16="http://schemas.microsoft.com/office/drawing/2014/main" id="{57344DF1-59EB-4A56-A0B9-89A3296EAADE}"/>
              </a:ext>
            </a:extLst>
          </p:cNvPr>
          <p:cNvGraphicFramePr>
            <a:graphicFrameLocks noGrp="1"/>
          </p:cNvGraphicFramePr>
          <p:nvPr>
            <p:ph idx="4294967295"/>
          </p:nvPr>
        </p:nvGraphicFramePr>
        <p:xfrm>
          <a:off x="838200" y="1758463"/>
          <a:ext cx="10515600" cy="3397027"/>
        </p:xfrm>
        <a:graphic>
          <a:graphicData uri="http://schemas.openxmlformats.org/drawingml/2006/table">
            <a:tbl>
              <a:tblPr>
                <a:tableStyleId>{5C22544A-7EE6-4342-B048-85BDC9FD1C3A}</a:tableStyleId>
              </a:tblPr>
              <a:tblGrid>
                <a:gridCol w="3533242">
                  <a:extLst>
                    <a:ext uri="{9D8B030D-6E8A-4147-A177-3AD203B41FA5}">
                      <a16:colId xmlns:a16="http://schemas.microsoft.com/office/drawing/2014/main" val="1928521428"/>
                    </a:ext>
                  </a:extLst>
                </a:gridCol>
                <a:gridCol w="6982358">
                  <a:extLst>
                    <a:ext uri="{9D8B030D-6E8A-4147-A177-3AD203B41FA5}">
                      <a16:colId xmlns:a16="http://schemas.microsoft.com/office/drawing/2014/main" val="212787732"/>
                    </a:ext>
                  </a:extLst>
                </a:gridCol>
              </a:tblGrid>
              <a:tr h="676597">
                <a:tc>
                  <a:txBody>
                    <a:bodyPr/>
                    <a:lstStyle/>
                    <a:p>
                      <a:pPr marL="0" indent="0" algn="l" defTabSz="914400" rtl="0" eaLnBrk="1" fontAlgn="base" latinLnBrk="0" hangingPunct="1">
                        <a:spcAft>
                          <a:spcPts val="1200"/>
                        </a:spcAft>
                        <a:buNone/>
                      </a:pPr>
                      <a:r>
                        <a:rPr lang="de-DE" sz="2000" b="1" kern="0" dirty="0">
                          <a:solidFill>
                            <a:srgbClr val="FFFFFF"/>
                          </a:solidFill>
                          <a:latin typeface="Arial" panose="020B0604020202020204" pitchFamily="34" charset="0"/>
                          <a:ea typeface="+mn-ea"/>
                          <a:cs typeface="Arial" panose="020B0604020202020204" pitchFamily="34" charset="0"/>
                        </a:rPr>
                        <a:t>Target </a:t>
                      </a:r>
                      <a:r>
                        <a:rPr lang="de-DE" sz="2000" b="1" kern="0" dirty="0" err="1">
                          <a:solidFill>
                            <a:srgbClr val="FFFFFF"/>
                          </a:solidFill>
                          <a:latin typeface="Arial" panose="020B0604020202020204" pitchFamily="34" charset="0"/>
                          <a:ea typeface="+mn-ea"/>
                          <a:cs typeface="Arial" panose="020B0604020202020204" pitchFamily="34" charset="0"/>
                        </a:rPr>
                        <a:t>group</a:t>
                      </a:r>
                      <a:endParaRPr lang="de-DE" sz="2000" b="1" kern="0" dirty="0">
                        <a:solidFill>
                          <a:srgbClr val="FFFFFF"/>
                        </a:solidFill>
                        <a:latin typeface="Arial" panose="020B0604020202020204" pitchFamily="34" charset="0"/>
                        <a:ea typeface="+mn-ea"/>
                        <a:cs typeface="Arial" panose="020B0604020202020204" pitchFamily="34" charset="0"/>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0D10E"/>
                    </a:solidFill>
                  </a:tcPr>
                </a:tc>
                <a:tc>
                  <a:txBody>
                    <a:bodyPr/>
                    <a:lstStyle/>
                    <a:p>
                      <a:pPr algn="l" fontAlgn="base">
                        <a:spcAft>
                          <a:spcPts val="0"/>
                        </a:spcAft>
                      </a:pPr>
                      <a:r>
                        <a:rPr lang="en-US" sz="2000" kern="1200" dirty="0">
                          <a:solidFill>
                            <a:schemeClr val="tx1"/>
                          </a:solidFill>
                          <a:effectLst/>
                        </a:rPr>
                        <a:t>2-7 years after PhD </a:t>
                      </a:r>
                      <a:r>
                        <a:rPr lang="en-US" sz="1600" kern="1200" dirty="0">
                          <a:solidFill>
                            <a:schemeClr val="tx1"/>
                          </a:solidFill>
                          <a:effectLst/>
                        </a:rPr>
                        <a:t>(extensions possible in exceptional cases; special rules for MD)</a:t>
                      </a:r>
                      <a:endParaRPr lang="de-DE" sz="1000" dirty="0">
                        <a:solidFill>
                          <a:schemeClr val="tx1"/>
                        </a:solidFill>
                        <a:effectLst/>
                        <a:latin typeface="Georgia" panose="02040502050405020303" pitchFamily="18" charset="0"/>
                        <a:ea typeface="+mn-ea"/>
                        <a:cs typeface="Times New Roman" panose="02020603050405020304" pitchFamily="18" charset="0"/>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615411"/>
                  </a:ext>
                </a:extLst>
              </a:tr>
              <a:tr h="676597">
                <a:tc>
                  <a:txBody>
                    <a:bodyPr/>
                    <a:lstStyle/>
                    <a:p>
                      <a:pPr marL="0" indent="0" algn="l" defTabSz="914400" rtl="0" eaLnBrk="1" fontAlgn="base" latinLnBrk="0" hangingPunct="1">
                        <a:spcAft>
                          <a:spcPts val="1200"/>
                        </a:spcAft>
                        <a:buNone/>
                      </a:pPr>
                      <a:r>
                        <a:rPr lang="de-DE" sz="2000" b="1" kern="0" dirty="0">
                          <a:solidFill>
                            <a:srgbClr val="FFFFFF"/>
                          </a:solidFill>
                          <a:latin typeface="Arial" panose="020B0604020202020204" pitchFamily="34" charset="0"/>
                          <a:ea typeface="+mn-ea"/>
                          <a:cs typeface="Arial" panose="020B0604020202020204" pitchFamily="34" charset="0"/>
                        </a:rPr>
                        <a:t>Funding</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algn="l" fontAlgn="base">
                        <a:spcAft>
                          <a:spcPts val="0"/>
                        </a:spcAft>
                      </a:pPr>
                      <a:r>
                        <a:rPr lang="en-GB" sz="2000" kern="1200" dirty="0">
                          <a:solidFill>
                            <a:schemeClr val="tx1"/>
                          </a:solidFill>
                          <a:effectLst/>
                        </a:rPr>
                        <a:t>max. EUR 1.5 million for max. 5 years </a:t>
                      </a:r>
                      <a:r>
                        <a:rPr lang="en-GB" sz="1600" kern="1200" dirty="0">
                          <a:solidFill>
                            <a:schemeClr val="tx1"/>
                          </a:solidFill>
                          <a:effectLst/>
                        </a:rPr>
                        <a:t>(exception: + EUR 1 million e.g. for major equipment or access to large facilities)</a:t>
                      </a:r>
                      <a:endParaRPr lang="de-DE" sz="1000" dirty="0">
                        <a:solidFill>
                          <a:schemeClr val="tx1"/>
                        </a:solidFill>
                        <a:effectLst/>
                        <a:latin typeface="Georgia" panose="02040502050405020303" pitchFamily="18" charset="0"/>
                        <a:ea typeface="+mn-ea"/>
                        <a:cs typeface="Times New Roman" panose="02020603050405020304" pitchFamily="18" charset="0"/>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438485"/>
                  </a:ext>
                </a:extLst>
              </a:tr>
              <a:tr h="465224">
                <a:tc>
                  <a:txBody>
                    <a:bodyPr/>
                    <a:lstStyle/>
                    <a:p>
                      <a:pPr marL="0" indent="0" algn="l" defTabSz="914400" rtl="0" eaLnBrk="1" fontAlgn="base" latinLnBrk="0" hangingPunct="1">
                        <a:spcAft>
                          <a:spcPts val="1200"/>
                        </a:spcAft>
                        <a:buNone/>
                      </a:pPr>
                      <a:r>
                        <a:rPr lang="de-DE" sz="2000" b="1" kern="0">
                          <a:solidFill>
                            <a:srgbClr val="FFFFFF"/>
                          </a:solidFill>
                          <a:latin typeface="Arial" panose="020B0604020202020204" pitchFamily="34" charset="0"/>
                          <a:ea typeface="+mn-ea"/>
                          <a:cs typeface="Arial" panose="020B0604020202020204" pitchFamily="34" charset="0"/>
                        </a:rPr>
                        <a:t>Host institution</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algn="l" fontAlgn="base">
                        <a:spcAft>
                          <a:spcPts val="0"/>
                        </a:spcAft>
                      </a:pPr>
                      <a:r>
                        <a:rPr lang="en-GB" sz="2000" kern="1200" dirty="0">
                          <a:solidFill>
                            <a:schemeClr val="tx1"/>
                          </a:solidFill>
                          <a:effectLst/>
                        </a:rPr>
                        <a:t>in EU Member State or Associated Country</a:t>
                      </a:r>
                      <a:endParaRPr lang="de-DE" sz="1000" dirty="0">
                        <a:solidFill>
                          <a:schemeClr val="tx1"/>
                        </a:solidFill>
                        <a:effectLst/>
                        <a:latin typeface="Georgia" panose="02040502050405020303" pitchFamily="18" charset="0"/>
                        <a:ea typeface="+mn-ea"/>
                        <a:cs typeface="Times New Roman" panose="02020603050405020304" pitchFamily="18" charset="0"/>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6425793"/>
                  </a:ext>
                </a:extLst>
              </a:tr>
              <a:tr h="418779">
                <a:tc>
                  <a:txBody>
                    <a:bodyPr/>
                    <a:lstStyle/>
                    <a:p>
                      <a:pPr marL="0" indent="0" algn="l" defTabSz="914400" rtl="0" eaLnBrk="1" fontAlgn="base" latinLnBrk="0" hangingPunct="1">
                        <a:spcAft>
                          <a:spcPts val="1200"/>
                        </a:spcAft>
                        <a:buNone/>
                      </a:pPr>
                      <a:r>
                        <a:rPr lang="de-DE" sz="2000" b="1" kern="0">
                          <a:solidFill>
                            <a:srgbClr val="FFFFFF"/>
                          </a:solidFill>
                          <a:latin typeface="Arial" panose="020B0604020202020204" pitchFamily="34" charset="0"/>
                          <a:ea typeface="+mn-ea"/>
                          <a:cs typeface="Arial" panose="020B0604020202020204" pitchFamily="34" charset="0"/>
                        </a:rPr>
                        <a:t>Time commitment</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algn="l" fontAlgn="base">
                        <a:spcAft>
                          <a:spcPts val="0"/>
                        </a:spcAft>
                      </a:pPr>
                      <a:r>
                        <a:rPr lang="de-DE" sz="2000" kern="1200">
                          <a:solidFill>
                            <a:schemeClr val="tx1"/>
                          </a:solidFill>
                          <a:effectLst/>
                        </a:rPr>
                        <a:t>≥ 50% (≥ 50% in Europe)</a:t>
                      </a:r>
                      <a:endParaRPr lang="de-DE" sz="1000">
                        <a:solidFill>
                          <a:schemeClr val="tx1"/>
                        </a:solidFill>
                        <a:effectLst/>
                        <a:latin typeface="Georgia" panose="02040502050405020303" pitchFamily="18" charset="0"/>
                        <a:ea typeface="+mn-ea"/>
                        <a:cs typeface="Times New Roman" panose="02020603050405020304" pitchFamily="18" charset="0"/>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492384"/>
                  </a:ext>
                </a:extLst>
              </a:tr>
              <a:tr h="741051">
                <a:tc>
                  <a:txBody>
                    <a:bodyPr/>
                    <a:lstStyle/>
                    <a:p>
                      <a:pPr marL="0" indent="0" algn="l" defTabSz="914400" rtl="0" eaLnBrk="1" fontAlgn="base" latinLnBrk="0" hangingPunct="1">
                        <a:spcAft>
                          <a:spcPts val="1200"/>
                        </a:spcAft>
                        <a:buNone/>
                      </a:pPr>
                      <a:r>
                        <a:rPr lang="de-DE" sz="2000" b="1" kern="0">
                          <a:solidFill>
                            <a:srgbClr val="FFFFFF"/>
                          </a:solidFill>
                          <a:latin typeface="Arial" panose="020B0604020202020204" pitchFamily="34" charset="0"/>
                          <a:ea typeface="+mn-ea"/>
                          <a:cs typeface="Arial" panose="020B0604020202020204" pitchFamily="34" charset="0"/>
                        </a:rPr>
                        <a:t>Procedure</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algn="l" fontAlgn="base">
                        <a:spcAft>
                          <a:spcPts val="0"/>
                        </a:spcAft>
                      </a:pPr>
                      <a:r>
                        <a:rPr lang="en-GB" sz="2000" kern="1200" dirty="0">
                          <a:solidFill>
                            <a:schemeClr val="tx1"/>
                          </a:solidFill>
                          <a:effectLst/>
                        </a:rPr>
                        <a:t>single submission of full proposal,</a:t>
                      </a:r>
                      <a:br>
                        <a:rPr lang="en-GB" sz="2000" kern="1200" dirty="0">
                          <a:solidFill>
                            <a:schemeClr val="tx1"/>
                          </a:solidFill>
                          <a:effectLst/>
                        </a:rPr>
                      </a:br>
                      <a:r>
                        <a:rPr lang="en-GB" sz="2000" kern="1200" dirty="0">
                          <a:solidFill>
                            <a:schemeClr val="tx1"/>
                          </a:solidFill>
                          <a:effectLst/>
                        </a:rPr>
                        <a:t>two-step evaluation (incl. interview) </a:t>
                      </a:r>
                      <a:endParaRPr lang="de-DE" sz="1000" dirty="0">
                        <a:solidFill>
                          <a:schemeClr val="tx1"/>
                        </a:solidFill>
                        <a:effectLst/>
                        <a:latin typeface="Georgia" panose="02040502050405020303" pitchFamily="18" charset="0"/>
                        <a:ea typeface="+mn-ea"/>
                        <a:cs typeface="Times New Roman" panose="02020603050405020304" pitchFamily="18" charset="0"/>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906304"/>
                  </a:ext>
                </a:extLst>
              </a:tr>
              <a:tr h="418779">
                <a:tc>
                  <a:txBody>
                    <a:bodyPr/>
                    <a:lstStyle/>
                    <a:p>
                      <a:pPr marL="0" indent="0" algn="l" defTabSz="914400" rtl="0" eaLnBrk="1" fontAlgn="base" latinLnBrk="0" hangingPunct="1">
                        <a:spcAft>
                          <a:spcPts val="1200"/>
                        </a:spcAft>
                        <a:buNone/>
                      </a:pPr>
                      <a:r>
                        <a:rPr lang="de-DE" sz="2000" b="1" kern="0" dirty="0">
                          <a:solidFill>
                            <a:srgbClr val="FFFFFF"/>
                          </a:solidFill>
                          <a:latin typeface="Arial" panose="020B0604020202020204" pitchFamily="34" charset="0"/>
                          <a:ea typeface="+mn-ea"/>
                          <a:cs typeface="Arial" panose="020B0604020202020204" pitchFamily="34" charset="0"/>
                        </a:rPr>
                        <a:t>Call</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0D10E"/>
                    </a:solidFill>
                  </a:tcPr>
                </a:tc>
                <a:tc>
                  <a:txBody>
                    <a:bodyPr/>
                    <a:lstStyle/>
                    <a:p>
                      <a:pPr algn="l" fontAlgn="base">
                        <a:spcAft>
                          <a:spcPts val="0"/>
                        </a:spcAft>
                      </a:pPr>
                      <a:r>
                        <a:rPr lang="de-DE" sz="2000" kern="1200" dirty="0" err="1">
                          <a:solidFill>
                            <a:schemeClr val="tx1"/>
                          </a:solidFill>
                          <a:effectLst/>
                        </a:rPr>
                        <a:t>annually</a:t>
                      </a:r>
                      <a:endParaRPr lang="de-DE" sz="1000" dirty="0">
                        <a:solidFill>
                          <a:schemeClr val="tx1"/>
                        </a:solidFill>
                        <a:effectLst/>
                        <a:latin typeface="Georgia" panose="02040502050405020303" pitchFamily="18" charset="0"/>
                        <a:ea typeface="+mn-ea"/>
                        <a:cs typeface="Times New Roman" panose="02020603050405020304" pitchFamily="18" charset="0"/>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6246660"/>
                  </a:ext>
                </a:extLst>
              </a:tr>
            </a:tbl>
          </a:graphicData>
        </a:graphic>
      </p:graphicFrame>
    </p:spTree>
    <p:extLst>
      <p:ext uri="{BB962C8B-B14F-4D97-AF65-F5344CB8AC3E}">
        <p14:creationId xmlns:p14="http://schemas.microsoft.com/office/powerpoint/2010/main" val="28763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05985-74B1-4357-AE02-2BA128CEEA40}"/>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ERC </a:t>
            </a:r>
            <a:r>
              <a:rPr lang="de-DE" dirty="0" err="1">
                <a:latin typeface="Arial" panose="020B0604020202020204" pitchFamily="34" charset="0"/>
                <a:cs typeface="Arial" panose="020B0604020202020204" pitchFamily="34" charset="0"/>
              </a:rPr>
              <a:t>Consolidator</a:t>
            </a:r>
            <a:r>
              <a:rPr lang="de-DE" dirty="0">
                <a:latin typeface="Arial" panose="020B0604020202020204" pitchFamily="34" charset="0"/>
                <a:cs typeface="Arial" panose="020B0604020202020204" pitchFamily="34" charset="0"/>
              </a:rPr>
              <a:t> Grants – </a:t>
            </a:r>
            <a:r>
              <a:rPr lang="de-DE" dirty="0" err="1">
                <a:latin typeface="Arial" panose="020B0604020202020204" pitchFamily="34" charset="0"/>
                <a:cs typeface="Arial" panose="020B0604020202020204" pitchFamily="34" charset="0"/>
              </a:rPr>
              <a:t>Overview</a:t>
            </a:r>
            <a:endParaRPr lang="de-DE" dirty="0">
              <a:latin typeface="Arial" panose="020B0604020202020204" pitchFamily="34" charset="0"/>
              <a:cs typeface="Arial" panose="020B0604020202020204" pitchFamily="34" charset="0"/>
            </a:endParaRPr>
          </a:p>
        </p:txBody>
      </p:sp>
      <p:graphicFrame>
        <p:nvGraphicFramePr>
          <p:cNvPr id="6" name="Inhaltsplatzhalter 5">
            <a:extLst>
              <a:ext uri="{FF2B5EF4-FFF2-40B4-BE49-F238E27FC236}">
                <a16:creationId xmlns:a16="http://schemas.microsoft.com/office/drawing/2014/main" id="{48FABB50-997F-4F0A-B30C-0D72826DF669}"/>
              </a:ext>
            </a:extLst>
          </p:cNvPr>
          <p:cNvGraphicFramePr>
            <a:graphicFrameLocks noGrp="1"/>
          </p:cNvGraphicFramePr>
          <p:nvPr>
            <p:ph idx="4294967295"/>
          </p:nvPr>
        </p:nvGraphicFramePr>
        <p:xfrm>
          <a:off x="838200" y="1688126"/>
          <a:ext cx="10515600" cy="3807032"/>
        </p:xfrm>
        <a:graphic>
          <a:graphicData uri="http://schemas.openxmlformats.org/drawingml/2006/table">
            <a:tbl>
              <a:tblPr>
                <a:tableStyleId>{5C22544A-7EE6-4342-B048-85BDC9FD1C3A}</a:tableStyleId>
              </a:tblPr>
              <a:tblGrid>
                <a:gridCol w="3442807">
                  <a:extLst>
                    <a:ext uri="{9D8B030D-6E8A-4147-A177-3AD203B41FA5}">
                      <a16:colId xmlns:a16="http://schemas.microsoft.com/office/drawing/2014/main" val="426899213"/>
                    </a:ext>
                  </a:extLst>
                </a:gridCol>
                <a:gridCol w="7072793">
                  <a:extLst>
                    <a:ext uri="{9D8B030D-6E8A-4147-A177-3AD203B41FA5}">
                      <a16:colId xmlns:a16="http://schemas.microsoft.com/office/drawing/2014/main" val="2227209423"/>
                    </a:ext>
                  </a:extLst>
                </a:gridCol>
              </a:tblGrid>
              <a:tr h="741105">
                <a:tc>
                  <a:txBody>
                    <a:bodyPr/>
                    <a:lstStyle/>
                    <a:p>
                      <a:pPr marL="0" indent="0" algn="l" defTabSz="914400" rtl="0" eaLnBrk="1" fontAlgn="base" latinLnBrk="0" hangingPunct="1">
                        <a:spcAft>
                          <a:spcPts val="1200"/>
                        </a:spcAft>
                        <a:buNone/>
                      </a:pPr>
                      <a:r>
                        <a:rPr lang="de-DE" sz="2000" b="1" kern="0" dirty="0">
                          <a:solidFill>
                            <a:srgbClr val="FFFFFF"/>
                          </a:solidFill>
                          <a:latin typeface="Arial" panose="020B0604020202020204" pitchFamily="34" charset="0"/>
                          <a:ea typeface="+mn-ea"/>
                          <a:cs typeface="Arial" panose="020B0604020202020204" pitchFamily="34" charset="0"/>
                        </a:rPr>
                        <a:t>Target </a:t>
                      </a:r>
                      <a:r>
                        <a:rPr lang="de-DE" sz="2000" b="1" kern="0" dirty="0" err="1">
                          <a:solidFill>
                            <a:srgbClr val="FFFFFF"/>
                          </a:solidFill>
                          <a:latin typeface="Arial" panose="020B0604020202020204" pitchFamily="34" charset="0"/>
                          <a:ea typeface="+mn-ea"/>
                          <a:cs typeface="Arial" panose="020B0604020202020204" pitchFamily="34" charset="0"/>
                        </a:rPr>
                        <a:t>group</a:t>
                      </a:r>
                      <a:endParaRPr lang="de-DE" sz="2000" b="1" kern="0" dirty="0">
                        <a:solidFill>
                          <a:srgbClr val="FFFFFF"/>
                        </a:solidFill>
                        <a:latin typeface="Arial" panose="020B0604020202020204" pitchFamily="34" charset="0"/>
                        <a:ea typeface="+mn-ea"/>
                        <a:cs typeface="Arial" panose="020B0604020202020204" pitchFamily="34" charset="0"/>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0D10E"/>
                    </a:solidFill>
                  </a:tcPr>
                </a:tc>
                <a:tc>
                  <a:txBody>
                    <a:bodyPr/>
                    <a:lstStyle/>
                    <a:p>
                      <a:pPr marL="0" indent="0" algn="l" defTabSz="914400" rtl="0" eaLnBrk="1" fontAlgn="base" latinLnBrk="0" hangingPunct="1">
                        <a:spcAft>
                          <a:spcPts val="0"/>
                        </a:spcAft>
                        <a:buNone/>
                      </a:pPr>
                      <a:r>
                        <a:rPr lang="en-US" sz="2000" kern="1200" dirty="0">
                          <a:solidFill>
                            <a:schemeClr val="tx1"/>
                          </a:solidFill>
                          <a:effectLst/>
                          <a:latin typeface="+mn-lt"/>
                          <a:ea typeface="+mn-ea"/>
                          <a:cs typeface="+mn-cs"/>
                        </a:rPr>
                        <a:t>7-12 years after PhD </a:t>
                      </a:r>
                      <a:r>
                        <a:rPr lang="en-US" sz="1600" kern="1200" dirty="0">
                          <a:solidFill>
                            <a:schemeClr val="tx1"/>
                          </a:solidFill>
                          <a:effectLst/>
                          <a:latin typeface="+mn-lt"/>
                          <a:ea typeface="+mn-ea"/>
                          <a:cs typeface="+mn-cs"/>
                        </a:rPr>
                        <a:t>(extensions possible in exceptional cases)</a:t>
                      </a:r>
                      <a:endParaRPr lang="de-DE" sz="1600" kern="1200" dirty="0">
                        <a:solidFill>
                          <a:schemeClr val="tx1"/>
                        </a:solidFill>
                        <a:effectLst/>
                        <a:latin typeface="+mn-lt"/>
                        <a:ea typeface="+mn-ea"/>
                        <a:cs typeface="+mn-cs"/>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511763"/>
                  </a:ext>
                </a:extLst>
              </a:tr>
              <a:tr h="1063401">
                <a:tc>
                  <a:txBody>
                    <a:bodyPr/>
                    <a:lstStyle/>
                    <a:p>
                      <a:pPr marL="0" indent="0" algn="l" defTabSz="914400" rtl="0" eaLnBrk="1" fontAlgn="base" latinLnBrk="0" hangingPunct="1">
                        <a:spcAft>
                          <a:spcPts val="1200"/>
                        </a:spcAft>
                        <a:buNone/>
                      </a:pPr>
                      <a:r>
                        <a:rPr lang="de-DE" sz="2000" b="1" kern="0" dirty="0">
                          <a:solidFill>
                            <a:srgbClr val="FFFFFF"/>
                          </a:solidFill>
                          <a:latin typeface="Arial" panose="020B0604020202020204" pitchFamily="34" charset="0"/>
                          <a:ea typeface="+mn-ea"/>
                          <a:cs typeface="Arial" panose="020B0604020202020204" pitchFamily="34" charset="0"/>
                        </a:rPr>
                        <a:t>Funding</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marL="0" indent="0" algn="l" defTabSz="914400" rtl="0" eaLnBrk="1" fontAlgn="base" latinLnBrk="0" hangingPunct="1">
                        <a:spcAft>
                          <a:spcPts val="0"/>
                        </a:spcAft>
                        <a:buNone/>
                      </a:pPr>
                      <a:r>
                        <a:rPr lang="en-GB" sz="2000" kern="1200" dirty="0">
                          <a:solidFill>
                            <a:schemeClr val="tx1"/>
                          </a:solidFill>
                          <a:effectLst/>
                          <a:latin typeface="+mn-lt"/>
                          <a:ea typeface="+mn-ea"/>
                          <a:cs typeface="+mn-cs"/>
                        </a:rPr>
                        <a:t>max. EUR 2 million for max. 5 years </a:t>
                      </a:r>
                      <a:r>
                        <a:rPr lang="en-GB" sz="1600" kern="1200" dirty="0">
                          <a:solidFill>
                            <a:schemeClr val="tx1"/>
                          </a:solidFill>
                          <a:effectLst/>
                          <a:latin typeface="+mn-lt"/>
                          <a:ea typeface="+mn-ea"/>
                          <a:cs typeface="+mn-cs"/>
                        </a:rPr>
                        <a:t>(exception: + EUR 1 million e.g. for major equipment or access to large facilities)</a:t>
                      </a:r>
                      <a:endParaRPr lang="de-DE" sz="1600" kern="1200" dirty="0">
                        <a:solidFill>
                          <a:schemeClr val="tx1"/>
                        </a:solidFill>
                        <a:effectLst/>
                        <a:latin typeface="+mn-lt"/>
                        <a:ea typeface="+mn-ea"/>
                        <a:cs typeface="+mn-cs"/>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131101"/>
                  </a:ext>
                </a:extLst>
              </a:tr>
              <a:tr h="423803">
                <a:tc>
                  <a:txBody>
                    <a:bodyPr/>
                    <a:lstStyle/>
                    <a:p>
                      <a:pPr marL="0" indent="0" algn="l" defTabSz="914400" rtl="0" eaLnBrk="1" fontAlgn="base" latinLnBrk="0" hangingPunct="1">
                        <a:spcAft>
                          <a:spcPts val="1200"/>
                        </a:spcAft>
                        <a:buNone/>
                      </a:pPr>
                      <a:r>
                        <a:rPr lang="de-DE" sz="2000" b="1" kern="0">
                          <a:solidFill>
                            <a:srgbClr val="FFFFFF"/>
                          </a:solidFill>
                          <a:latin typeface="Arial" panose="020B0604020202020204" pitchFamily="34" charset="0"/>
                          <a:ea typeface="+mn-ea"/>
                          <a:cs typeface="Arial" panose="020B0604020202020204" pitchFamily="34" charset="0"/>
                        </a:rPr>
                        <a:t>Host institution</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marL="0" indent="0" algn="l" defTabSz="914400" rtl="0" eaLnBrk="1" fontAlgn="base" latinLnBrk="0" hangingPunct="1">
                        <a:spcAft>
                          <a:spcPts val="0"/>
                        </a:spcAft>
                        <a:buNone/>
                      </a:pPr>
                      <a:r>
                        <a:rPr lang="en-GB" sz="2000" kern="1200">
                          <a:solidFill>
                            <a:schemeClr val="tx1"/>
                          </a:solidFill>
                          <a:effectLst/>
                          <a:latin typeface="+mn-lt"/>
                          <a:ea typeface="+mn-ea"/>
                          <a:cs typeface="+mn-cs"/>
                        </a:rPr>
                        <a:t>in EU Member State or Associated Country</a:t>
                      </a:r>
                      <a:endParaRPr lang="de-DE" sz="2000" kern="1200">
                        <a:solidFill>
                          <a:schemeClr val="tx1"/>
                        </a:solidFill>
                        <a:effectLst/>
                        <a:latin typeface="+mn-lt"/>
                        <a:ea typeface="+mn-ea"/>
                        <a:cs typeface="+mn-cs"/>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653424"/>
                  </a:ext>
                </a:extLst>
              </a:tr>
              <a:tr h="418809">
                <a:tc>
                  <a:txBody>
                    <a:bodyPr/>
                    <a:lstStyle/>
                    <a:p>
                      <a:pPr marL="0" indent="0" algn="l" defTabSz="914400" rtl="0" eaLnBrk="1" fontAlgn="base" latinLnBrk="0" hangingPunct="1">
                        <a:spcAft>
                          <a:spcPts val="1200"/>
                        </a:spcAft>
                        <a:buNone/>
                      </a:pPr>
                      <a:r>
                        <a:rPr lang="de-DE" sz="2000" b="1" kern="0">
                          <a:solidFill>
                            <a:srgbClr val="FFFFFF"/>
                          </a:solidFill>
                          <a:latin typeface="Arial" panose="020B0604020202020204" pitchFamily="34" charset="0"/>
                          <a:ea typeface="+mn-ea"/>
                          <a:cs typeface="Arial" panose="020B0604020202020204" pitchFamily="34" charset="0"/>
                        </a:rPr>
                        <a:t>Time commitment</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marL="0" indent="0" algn="l" defTabSz="914400" rtl="0" eaLnBrk="1" fontAlgn="base" latinLnBrk="0" hangingPunct="1">
                        <a:spcAft>
                          <a:spcPts val="0"/>
                        </a:spcAft>
                        <a:buNone/>
                      </a:pPr>
                      <a:r>
                        <a:rPr lang="de-DE" sz="2000" kern="1200">
                          <a:solidFill>
                            <a:schemeClr val="tx1"/>
                          </a:solidFill>
                          <a:effectLst/>
                          <a:latin typeface="+mn-lt"/>
                          <a:ea typeface="+mn-ea"/>
                          <a:cs typeface="+mn-cs"/>
                        </a:rPr>
                        <a:t>≥ 40% (≥ 50% in Europe)</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3502662"/>
                  </a:ext>
                </a:extLst>
              </a:tr>
              <a:tr h="741105">
                <a:tc>
                  <a:txBody>
                    <a:bodyPr/>
                    <a:lstStyle/>
                    <a:p>
                      <a:pPr marL="0" indent="0" algn="l" defTabSz="914400" rtl="0" eaLnBrk="1" fontAlgn="base" latinLnBrk="0" hangingPunct="1">
                        <a:spcAft>
                          <a:spcPts val="1200"/>
                        </a:spcAft>
                        <a:buNone/>
                      </a:pPr>
                      <a:r>
                        <a:rPr lang="de-DE" sz="2000" b="1" kern="0">
                          <a:solidFill>
                            <a:srgbClr val="FFFFFF"/>
                          </a:solidFill>
                          <a:latin typeface="Arial" panose="020B0604020202020204" pitchFamily="34" charset="0"/>
                          <a:ea typeface="+mn-ea"/>
                          <a:cs typeface="Arial" panose="020B0604020202020204" pitchFamily="34" charset="0"/>
                        </a:rPr>
                        <a:t>Procedure</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marL="0" indent="0" algn="l" defTabSz="914400" rtl="0" eaLnBrk="1" fontAlgn="base" latinLnBrk="0" hangingPunct="1">
                        <a:spcAft>
                          <a:spcPts val="0"/>
                        </a:spcAft>
                        <a:buNone/>
                      </a:pPr>
                      <a:r>
                        <a:rPr lang="en-GB" sz="2000" kern="1200">
                          <a:solidFill>
                            <a:schemeClr val="tx1"/>
                          </a:solidFill>
                          <a:effectLst/>
                          <a:latin typeface="+mn-lt"/>
                          <a:ea typeface="+mn-ea"/>
                          <a:cs typeface="+mn-cs"/>
                        </a:rPr>
                        <a:t>single submission of full proposal,</a:t>
                      </a:r>
                      <a:br>
                        <a:rPr lang="en-GB" sz="2000" kern="1200">
                          <a:solidFill>
                            <a:schemeClr val="tx1"/>
                          </a:solidFill>
                          <a:effectLst/>
                          <a:latin typeface="+mn-lt"/>
                          <a:ea typeface="+mn-ea"/>
                          <a:cs typeface="+mn-cs"/>
                        </a:rPr>
                      </a:br>
                      <a:r>
                        <a:rPr lang="en-GB" sz="2000" kern="1200">
                          <a:solidFill>
                            <a:schemeClr val="tx1"/>
                          </a:solidFill>
                          <a:effectLst/>
                          <a:latin typeface="+mn-lt"/>
                          <a:ea typeface="+mn-ea"/>
                          <a:cs typeface="+mn-cs"/>
                        </a:rPr>
                        <a:t>two-step evaluation (incl. interview) </a:t>
                      </a:r>
                      <a:endParaRPr lang="de-DE" sz="2000" kern="1200">
                        <a:solidFill>
                          <a:schemeClr val="tx1"/>
                        </a:solidFill>
                        <a:effectLst/>
                        <a:latin typeface="+mn-lt"/>
                        <a:ea typeface="+mn-ea"/>
                        <a:cs typeface="+mn-cs"/>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2711637"/>
                  </a:ext>
                </a:extLst>
              </a:tr>
              <a:tr h="418809">
                <a:tc>
                  <a:txBody>
                    <a:bodyPr/>
                    <a:lstStyle/>
                    <a:p>
                      <a:pPr marL="0" indent="0" algn="l" defTabSz="914400" rtl="0" eaLnBrk="1" fontAlgn="base" latinLnBrk="0" hangingPunct="1">
                        <a:spcAft>
                          <a:spcPts val="1200"/>
                        </a:spcAft>
                        <a:buNone/>
                      </a:pPr>
                      <a:r>
                        <a:rPr lang="de-DE" sz="2000" b="1" kern="0" dirty="0">
                          <a:solidFill>
                            <a:srgbClr val="FFFFFF"/>
                          </a:solidFill>
                          <a:latin typeface="Arial" panose="020B0604020202020204" pitchFamily="34" charset="0"/>
                          <a:ea typeface="+mn-ea"/>
                          <a:cs typeface="Arial" panose="020B0604020202020204" pitchFamily="34" charset="0"/>
                        </a:rPr>
                        <a:t>Call</a:t>
                      </a: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0D10E"/>
                    </a:solidFill>
                  </a:tcPr>
                </a:tc>
                <a:tc>
                  <a:txBody>
                    <a:bodyPr/>
                    <a:lstStyle/>
                    <a:p>
                      <a:pPr marL="0" indent="0" algn="l" defTabSz="914400" rtl="0" eaLnBrk="1" fontAlgn="base" latinLnBrk="0" hangingPunct="1">
                        <a:spcAft>
                          <a:spcPts val="0"/>
                        </a:spcAft>
                        <a:buNone/>
                      </a:pPr>
                      <a:r>
                        <a:rPr lang="de-DE" sz="2000" kern="1200" dirty="0" err="1">
                          <a:solidFill>
                            <a:schemeClr val="tx1"/>
                          </a:solidFill>
                          <a:effectLst/>
                          <a:latin typeface="+mn-lt"/>
                          <a:ea typeface="+mn-ea"/>
                          <a:cs typeface="+mn-cs"/>
                        </a:rPr>
                        <a:t>annually</a:t>
                      </a:r>
                      <a:endParaRPr lang="de-DE" sz="2000" kern="1200" dirty="0">
                        <a:solidFill>
                          <a:schemeClr val="tx1"/>
                        </a:solidFill>
                        <a:effectLst/>
                        <a:latin typeface="+mn-lt"/>
                        <a:ea typeface="+mn-ea"/>
                        <a:cs typeface="+mn-cs"/>
                      </a:endParaRPr>
                    </a:p>
                  </a:txBody>
                  <a:tcPr marL="91274" marR="91274" marT="45637" marB="456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4606127"/>
                  </a:ext>
                </a:extLst>
              </a:tr>
            </a:tbl>
          </a:graphicData>
        </a:graphic>
      </p:graphicFrame>
    </p:spTree>
    <p:extLst>
      <p:ext uri="{BB962C8B-B14F-4D97-AF65-F5344CB8AC3E}">
        <p14:creationId xmlns:p14="http://schemas.microsoft.com/office/powerpoint/2010/main" val="79530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6BA24-1940-4606-8B71-8497B531830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ERC Advanced </a:t>
            </a:r>
            <a:r>
              <a:rPr lang="de-DE" dirty="0">
                <a:latin typeface="Arial" panose="020B0604020202020204" pitchFamily="34" charset="0"/>
                <a:cs typeface="Arial" panose="020B0604020202020204" pitchFamily="34" charset="0"/>
              </a:rPr>
              <a:t>Grants – </a:t>
            </a:r>
            <a:r>
              <a:rPr lang="de-DE" dirty="0" err="1">
                <a:latin typeface="Arial" panose="020B0604020202020204" pitchFamily="34" charset="0"/>
                <a:cs typeface="Arial" panose="020B0604020202020204" pitchFamily="34" charset="0"/>
              </a:rPr>
              <a:t>Overview</a:t>
            </a:r>
            <a:br>
              <a:rPr lang="de-DE" dirty="0">
                <a:solidFill>
                  <a:srgbClr val="575756"/>
                </a:solidFill>
                <a:latin typeface="Fira Sans Medium" panose="020B0603050000020004" pitchFamily="34" charset="0"/>
              </a:rPr>
            </a:br>
            <a:endParaRPr lang="de-DE" dirty="0"/>
          </a:p>
        </p:txBody>
      </p:sp>
      <p:graphicFrame>
        <p:nvGraphicFramePr>
          <p:cNvPr id="4" name="Inhaltsplatzhalter 3">
            <a:extLst>
              <a:ext uri="{FF2B5EF4-FFF2-40B4-BE49-F238E27FC236}">
                <a16:creationId xmlns:a16="http://schemas.microsoft.com/office/drawing/2014/main" id="{D6A4D9A2-9978-48D9-A683-7FF6B7D21317}"/>
              </a:ext>
            </a:extLst>
          </p:cNvPr>
          <p:cNvGraphicFramePr>
            <a:graphicFrameLocks noGrp="1"/>
          </p:cNvGraphicFramePr>
          <p:nvPr>
            <p:ph idx="4294967295"/>
          </p:nvPr>
        </p:nvGraphicFramePr>
        <p:xfrm>
          <a:off x="838200" y="1873787"/>
          <a:ext cx="10496550" cy="3488559"/>
        </p:xfrm>
        <a:graphic>
          <a:graphicData uri="http://schemas.openxmlformats.org/drawingml/2006/table">
            <a:tbl>
              <a:tblPr>
                <a:tableStyleId>{5C22544A-7EE6-4342-B048-85BDC9FD1C3A}</a:tableStyleId>
              </a:tblPr>
              <a:tblGrid>
                <a:gridCol w="3430272">
                  <a:extLst>
                    <a:ext uri="{9D8B030D-6E8A-4147-A177-3AD203B41FA5}">
                      <a16:colId xmlns:a16="http://schemas.microsoft.com/office/drawing/2014/main" val="2787746390"/>
                    </a:ext>
                  </a:extLst>
                </a:gridCol>
                <a:gridCol w="7066278">
                  <a:extLst>
                    <a:ext uri="{9D8B030D-6E8A-4147-A177-3AD203B41FA5}">
                      <a16:colId xmlns:a16="http://schemas.microsoft.com/office/drawing/2014/main" val="3023445954"/>
                    </a:ext>
                  </a:extLst>
                </a:gridCol>
              </a:tblGrid>
              <a:tr h="250331">
                <a:tc>
                  <a:txBody>
                    <a:bodyPr/>
                    <a:lstStyle/>
                    <a:p>
                      <a:pPr marL="0" indent="0" algn="l" defTabSz="914400" rtl="0" eaLnBrk="1" fontAlgn="base" latinLnBrk="0" hangingPunct="1">
                        <a:lnSpc>
                          <a:spcPct val="115000"/>
                        </a:lnSpc>
                        <a:spcAft>
                          <a:spcPts val="1200"/>
                        </a:spcAft>
                        <a:buNone/>
                      </a:pPr>
                      <a:r>
                        <a:rPr lang="de-DE" sz="2000" b="1" kern="0" dirty="0">
                          <a:solidFill>
                            <a:srgbClr val="FFFFFF"/>
                          </a:solidFill>
                          <a:latin typeface="Arial" panose="020B0604020202020204" pitchFamily="34" charset="0"/>
                          <a:ea typeface="+mn-ea"/>
                          <a:cs typeface="Arial" panose="020B0604020202020204" pitchFamily="34" charset="0"/>
                        </a:rPr>
                        <a:t>Target </a:t>
                      </a:r>
                      <a:r>
                        <a:rPr lang="de-DE" sz="2000" b="1" kern="0" dirty="0" err="1">
                          <a:solidFill>
                            <a:srgbClr val="FFFFFF"/>
                          </a:solidFill>
                          <a:latin typeface="Arial" panose="020B0604020202020204" pitchFamily="34" charset="0"/>
                          <a:ea typeface="+mn-ea"/>
                          <a:cs typeface="Arial" panose="020B0604020202020204" pitchFamily="34" charset="0"/>
                        </a:rPr>
                        <a:t>group</a:t>
                      </a:r>
                      <a:endParaRPr lang="de-DE" sz="2000" b="1" kern="0" dirty="0">
                        <a:solidFill>
                          <a:srgbClr val="FFFFFF"/>
                        </a:solidFill>
                        <a:latin typeface="Arial" panose="020B0604020202020204" pitchFamily="34" charset="0"/>
                        <a:ea typeface="+mn-ea"/>
                        <a:cs typeface="Arial" panose="020B0604020202020204" pitchFamily="34" charset="0"/>
                      </a:endParaRPr>
                    </a:p>
                  </a:txBody>
                  <a:tcPr marL="73174" marR="73174"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0D10E"/>
                    </a:solidFill>
                  </a:tcPr>
                </a:tc>
                <a:tc>
                  <a:txBody>
                    <a:bodyPr/>
                    <a:lstStyle/>
                    <a:p>
                      <a:pPr marL="0" indent="0" algn="l" defTabSz="914400" rtl="0" eaLnBrk="1" fontAlgn="base" latinLnBrk="0" hangingPunct="1">
                        <a:lnSpc>
                          <a:spcPct val="115000"/>
                        </a:lnSpc>
                        <a:spcAft>
                          <a:spcPts val="0"/>
                        </a:spcAft>
                        <a:buNone/>
                      </a:pPr>
                      <a:r>
                        <a:rPr lang="en-GB" sz="2000" kern="1200">
                          <a:solidFill>
                            <a:schemeClr val="tx1"/>
                          </a:solidFill>
                          <a:effectLst/>
                          <a:latin typeface="+mn-lt"/>
                          <a:ea typeface="+mn-ea"/>
                          <a:cs typeface="+mn-cs"/>
                        </a:rPr>
                        <a:t>1 PI (and team) – from anywhere in world</a:t>
                      </a:r>
                      <a:endParaRPr lang="de-DE" sz="2000" kern="1200">
                        <a:solidFill>
                          <a:schemeClr val="tx1"/>
                        </a:solidFill>
                        <a:effectLst/>
                        <a:latin typeface="+mn-lt"/>
                        <a:ea typeface="+mn-ea"/>
                        <a:cs typeface="+mn-cs"/>
                      </a:endParaRPr>
                    </a:p>
                  </a:txBody>
                  <a:tcPr marL="73174" marR="73174"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80055"/>
                  </a:ext>
                </a:extLst>
              </a:tr>
              <a:tr h="248670">
                <a:tc>
                  <a:txBody>
                    <a:bodyPr/>
                    <a:lstStyle/>
                    <a:p>
                      <a:pPr marL="0" indent="0" algn="l" defTabSz="914400" rtl="0" eaLnBrk="1" fontAlgn="base" latinLnBrk="0" hangingPunct="1">
                        <a:lnSpc>
                          <a:spcPct val="115000"/>
                        </a:lnSpc>
                        <a:spcAft>
                          <a:spcPts val="1200"/>
                        </a:spcAft>
                        <a:buNone/>
                      </a:pPr>
                      <a:r>
                        <a:rPr lang="de-DE" sz="2000" b="1" kern="0">
                          <a:solidFill>
                            <a:srgbClr val="FFFFFF"/>
                          </a:solidFill>
                          <a:latin typeface="Arial" panose="020B0604020202020204" pitchFamily="34" charset="0"/>
                          <a:ea typeface="+mn-ea"/>
                          <a:cs typeface="Arial" panose="020B0604020202020204" pitchFamily="34" charset="0"/>
                        </a:rPr>
                        <a:t>Benchmark / eligibility</a:t>
                      </a:r>
                    </a:p>
                  </a:txBody>
                  <a:tcPr marL="73174" marR="73174"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marL="0" indent="0" algn="l" defTabSz="914400" rtl="0" eaLnBrk="1" fontAlgn="base" latinLnBrk="0" hangingPunct="1">
                        <a:lnSpc>
                          <a:spcPct val="115000"/>
                        </a:lnSpc>
                        <a:spcAft>
                          <a:spcPts val="0"/>
                        </a:spcAft>
                        <a:buNone/>
                      </a:pPr>
                      <a:r>
                        <a:rPr lang="en-US" sz="2000" kern="1200">
                          <a:solidFill>
                            <a:schemeClr val="tx1"/>
                          </a:solidFill>
                          <a:effectLst/>
                          <a:latin typeface="+mn-lt"/>
                          <a:ea typeface="+mn-ea"/>
                          <a:cs typeface="+mn-cs"/>
                        </a:rPr>
                        <a:t>Established researcher, outstanding 10 yr record</a:t>
                      </a:r>
                      <a:endParaRPr lang="de-DE" sz="2000" kern="1200">
                        <a:solidFill>
                          <a:schemeClr val="tx1"/>
                        </a:solidFill>
                        <a:effectLst/>
                        <a:latin typeface="+mn-lt"/>
                        <a:ea typeface="+mn-ea"/>
                        <a:cs typeface="+mn-cs"/>
                      </a:endParaRPr>
                    </a:p>
                  </a:txBody>
                  <a:tcPr marL="73174" marR="73174"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0929650"/>
                  </a:ext>
                </a:extLst>
              </a:tr>
              <a:tr h="637047">
                <a:tc>
                  <a:txBody>
                    <a:bodyPr/>
                    <a:lstStyle/>
                    <a:p>
                      <a:pPr marL="0" indent="0" algn="l" defTabSz="914400" rtl="0" eaLnBrk="1" fontAlgn="base" latinLnBrk="0" hangingPunct="1">
                        <a:lnSpc>
                          <a:spcPct val="115000"/>
                        </a:lnSpc>
                        <a:spcAft>
                          <a:spcPts val="1200"/>
                        </a:spcAft>
                        <a:buNone/>
                      </a:pPr>
                      <a:r>
                        <a:rPr lang="de-DE" sz="2000" b="1" kern="0" dirty="0">
                          <a:solidFill>
                            <a:srgbClr val="FFFFFF"/>
                          </a:solidFill>
                          <a:latin typeface="Arial" panose="020B0604020202020204" pitchFamily="34" charset="0"/>
                          <a:ea typeface="+mn-ea"/>
                          <a:cs typeface="Arial" panose="020B0604020202020204" pitchFamily="34" charset="0"/>
                        </a:rPr>
                        <a:t>Funding </a:t>
                      </a:r>
                    </a:p>
                  </a:txBody>
                  <a:tcPr marL="73174" marR="73174"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marL="0" indent="0" algn="l" defTabSz="914400" rtl="0" eaLnBrk="1" fontAlgn="base" latinLnBrk="0" hangingPunct="1">
                        <a:lnSpc>
                          <a:spcPct val="115000"/>
                        </a:lnSpc>
                        <a:spcAft>
                          <a:spcPts val="0"/>
                        </a:spcAft>
                        <a:buNone/>
                      </a:pPr>
                      <a:r>
                        <a:rPr lang="en-US" sz="2000" kern="1200" dirty="0">
                          <a:solidFill>
                            <a:schemeClr val="tx1"/>
                          </a:solidFill>
                          <a:effectLst/>
                          <a:latin typeface="+mn-lt"/>
                          <a:ea typeface="+mn-ea"/>
                          <a:cs typeface="+mn-cs"/>
                        </a:rPr>
                        <a:t>max. € 2.5 Mio. for max. 5 years </a:t>
                      </a:r>
                      <a:r>
                        <a:rPr lang="en-GB" sz="2000" kern="1200" dirty="0">
                          <a:solidFill>
                            <a:schemeClr val="tx1"/>
                          </a:solidFill>
                          <a:effectLst/>
                          <a:latin typeface="+mn-lt"/>
                          <a:ea typeface="+mn-ea"/>
                          <a:cs typeface="+mn-cs"/>
                        </a:rPr>
                        <a:t>(exception: + EUR 1 million e.g. for major equipment or access to large facilities)</a:t>
                      </a:r>
                      <a:endParaRPr lang="de-DE" sz="2000" kern="1200" dirty="0">
                        <a:solidFill>
                          <a:schemeClr val="tx1"/>
                        </a:solidFill>
                        <a:effectLst/>
                        <a:latin typeface="+mn-lt"/>
                        <a:ea typeface="+mn-ea"/>
                        <a:cs typeface="+mn-cs"/>
                      </a:endParaRPr>
                    </a:p>
                  </a:txBody>
                  <a:tcPr marL="73174" marR="73174"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910217"/>
                  </a:ext>
                </a:extLst>
              </a:tr>
              <a:tr h="248670">
                <a:tc>
                  <a:txBody>
                    <a:bodyPr/>
                    <a:lstStyle/>
                    <a:p>
                      <a:pPr marL="0" indent="0" algn="l" defTabSz="914400" rtl="0" eaLnBrk="1" fontAlgn="base" latinLnBrk="0" hangingPunct="1">
                        <a:lnSpc>
                          <a:spcPct val="115000"/>
                        </a:lnSpc>
                        <a:spcAft>
                          <a:spcPts val="1200"/>
                        </a:spcAft>
                        <a:buNone/>
                      </a:pPr>
                      <a:r>
                        <a:rPr lang="de-DE" sz="2000" b="1" kern="0">
                          <a:solidFill>
                            <a:srgbClr val="FFFFFF"/>
                          </a:solidFill>
                          <a:latin typeface="Arial" panose="020B0604020202020204" pitchFamily="34" charset="0"/>
                          <a:ea typeface="+mn-ea"/>
                          <a:cs typeface="Arial" panose="020B0604020202020204" pitchFamily="34" charset="0"/>
                        </a:rPr>
                        <a:t>Host institution</a:t>
                      </a:r>
                    </a:p>
                  </a:txBody>
                  <a:tcPr marL="73174" marR="73174"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marL="0" indent="0" algn="l" defTabSz="914400" rtl="0" eaLnBrk="1" fontAlgn="base" latinLnBrk="0" hangingPunct="1">
                        <a:lnSpc>
                          <a:spcPct val="115000"/>
                        </a:lnSpc>
                        <a:spcAft>
                          <a:spcPts val="0"/>
                        </a:spcAft>
                        <a:buNone/>
                      </a:pPr>
                      <a:r>
                        <a:rPr lang="en-US" sz="2000" kern="1200">
                          <a:solidFill>
                            <a:schemeClr val="tx1"/>
                          </a:solidFill>
                          <a:effectLst/>
                          <a:latin typeface="+mn-lt"/>
                          <a:ea typeface="+mn-ea"/>
                          <a:cs typeface="+mn-cs"/>
                        </a:rPr>
                        <a:t>EU Member State or associated country</a:t>
                      </a:r>
                      <a:endParaRPr lang="de-DE" sz="2000" kern="1200">
                        <a:solidFill>
                          <a:schemeClr val="tx1"/>
                        </a:solidFill>
                        <a:effectLst/>
                        <a:latin typeface="+mn-lt"/>
                        <a:ea typeface="+mn-ea"/>
                        <a:cs typeface="+mn-cs"/>
                      </a:endParaRPr>
                    </a:p>
                  </a:txBody>
                  <a:tcPr marL="73174" marR="73174"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59175"/>
                  </a:ext>
                </a:extLst>
              </a:tr>
              <a:tr h="250331">
                <a:tc>
                  <a:txBody>
                    <a:bodyPr/>
                    <a:lstStyle/>
                    <a:p>
                      <a:pPr marL="0" indent="0" algn="l" defTabSz="914400" rtl="0" eaLnBrk="1" fontAlgn="base" latinLnBrk="0" hangingPunct="1">
                        <a:lnSpc>
                          <a:spcPct val="115000"/>
                        </a:lnSpc>
                        <a:spcAft>
                          <a:spcPts val="1200"/>
                        </a:spcAft>
                        <a:buNone/>
                      </a:pPr>
                      <a:r>
                        <a:rPr lang="de-DE" sz="2000" b="1" kern="0">
                          <a:solidFill>
                            <a:srgbClr val="FFFFFF"/>
                          </a:solidFill>
                          <a:latin typeface="Arial" panose="020B0604020202020204" pitchFamily="34" charset="0"/>
                          <a:ea typeface="+mn-ea"/>
                          <a:cs typeface="Arial" panose="020B0604020202020204" pitchFamily="34" charset="0"/>
                        </a:rPr>
                        <a:t>Time commitment</a:t>
                      </a:r>
                    </a:p>
                  </a:txBody>
                  <a:tcPr marL="77479" marR="77479"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marL="0" indent="0" algn="l" defTabSz="914400" rtl="0" eaLnBrk="1" fontAlgn="base" latinLnBrk="0" hangingPunct="1">
                        <a:lnSpc>
                          <a:spcPct val="115000"/>
                        </a:lnSpc>
                        <a:spcAft>
                          <a:spcPts val="0"/>
                        </a:spcAft>
                        <a:buNone/>
                      </a:pPr>
                      <a:r>
                        <a:rPr lang="de-DE" sz="2000" kern="1200">
                          <a:solidFill>
                            <a:schemeClr val="tx1"/>
                          </a:solidFill>
                          <a:effectLst/>
                          <a:latin typeface="+mn-lt"/>
                          <a:ea typeface="+mn-ea"/>
                          <a:cs typeface="+mn-cs"/>
                        </a:rPr>
                        <a:t>≥ 30% time, min. 50% in EU / AC</a:t>
                      </a:r>
                    </a:p>
                  </a:txBody>
                  <a:tcPr marL="77479" marR="77479"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779987"/>
                  </a:ext>
                </a:extLst>
              </a:tr>
              <a:tr h="435357">
                <a:tc>
                  <a:txBody>
                    <a:bodyPr/>
                    <a:lstStyle/>
                    <a:p>
                      <a:pPr marL="0" indent="0" algn="l" defTabSz="914400" rtl="0" eaLnBrk="1" fontAlgn="base" latinLnBrk="0" hangingPunct="1">
                        <a:lnSpc>
                          <a:spcPct val="115000"/>
                        </a:lnSpc>
                        <a:spcAft>
                          <a:spcPts val="1200"/>
                        </a:spcAft>
                        <a:buNone/>
                      </a:pPr>
                      <a:r>
                        <a:rPr lang="de-DE" sz="2000" b="1" kern="0">
                          <a:solidFill>
                            <a:srgbClr val="FFFFFF"/>
                          </a:solidFill>
                          <a:latin typeface="Arial" panose="020B0604020202020204" pitchFamily="34" charset="0"/>
                          <a:ea typeface="+mn-ea"/>
                          <a:cs typeface="Arial" panose="020B0604020202020204" pitchFamily="34" charset="0"/>
                        </a:rPr>
                        <a:t>Submission / evaluation</a:t>
                      </a:r>
                    </a:p>
                  </a:txBody>
                  <a:tcPr marL="73174" marR="73174"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0D10E"/>
                    </a:solidFill>
                  </a:tcPr>
                </a:tc>
                <a:tc>
                  <a:txBody>
                    <a:bodyPr/>
                    <a:lstStyle/>
                    <a:p>
                      <a:pPr marL="0" indent="0" algn="l" defTabSz="914400" rtl="0" eaLnBrk="1" fontAlgn="base" latinLnBrk="0" hangingPunct="1">
                        <a:lnSpc>
                          <a:spcPct val="115000"/>
                        </a:lnSpc>
                        <a:spcAft>
                          <a:spcPts val="0"/>
                        </a:spcAft>
                        <a:buNone/>
                      </a:pPr>
                      <a:r>
                        <a:rPr lang="en-US" sz="2000" kern="1200">
                          <a:solidFill>
                            <a:schemeClr val="tx1"/>
                          </a:solidFill>
                          <a:effectLst/>
                          <a:latin typeface="+mn-lt"/>
                          <a:ea typeface="+mn-ea"/>
                          <a:cs typeface="+mn-cs"/>
                        </a:rPr>
                        <a:t>Single Stage Submission / Two-Stage evaluation</a:t>
                      </a:r>
                      <a:endParaRPr lang="de-DE" sz="2000" kern="1200">
                        <a:solidFill>
                          <a:schemeClr val="tx1"/>
                        </a:solidFill>
                        <a:effectLst/>
                        <a:latin typeface="+mn-lt"/>
                        <a:ea typeface="+mn-ea"/>
                        <a:cs typeface="+mn-cs"/>
                      </a:endParaRPr>
                    </a:p>
                    <a:p>
                      <a:pPr marL="0" indent="0" algn="l" defTabSz="914400" rtl="0" eaLnBrk="1" fontAlgn="base" latinLnBrk="0" hangingPunct="1">
                        <a:lnSpc>
                          <a:spcPct val="115000"/>
                        </a:lnSpc>
                        <a:spcAft>
                          <a:spcPts val="0"/>
                        </a:spcAft>
                        <a:buNone/>
                      </a:pPr>
                      <a:r>
                        <a:rPr lang="en-US" sz="2000" kern="1200">
                          <a:solidFill>
                            <a:schemeClr val="tx1"/>
                          </a:solidFill>
                          <a:effectLst/>
                          <a:latin typeface="+mn-lt"/>
                          <a:ea typeface="+mn-ea"/>
                          <a:cs typeface="+mn-cs"/>
                        </a:rPr>
                        <a:t>Submit via Portal*, using current call documents!  </a:t>
                      </a:r>
                      <a:endParaRPr lang="de-DE" sz="2000" kern="1200">
                        <a:solidFill>
                          <a:schemeClr val="tx1"/>
                        </a:solidFill>
                        <a:effectLst/>
                        <a:latin typeface="+mn-lt"/>
                        <a:ea typeface="+mn-ea"/>
                        <a:cs typeface="+mn-cs"/>
                      </a:endParaRPr>
                    </a:p>
                  </a:txBody>
                  <a:tcPr marL="77479" marR="77479"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1048240"/>
                  </a:ext>
                </a:extLst>
              </a:tr>
              <a:tr h="0">
                <a:tc>
                  <a:txBody>
                    <a:bodyPr/>
                    <a:lstStyle/>
                    <a:p>
                      <a:pPr marL="0" indent="0" algn="l" defTabSz="914400" rtl="0" eaLnBrk="1" fontAlgn="base" latinLnBrk="0" hangingPunct="1">
                        <a:lnSpc>
                          <a:spcPct val="115000"/>
                        </a:lnSpc>
                        <a:spcAft>
                          <a:spcPts val="1200"/>
                        </a:spcAft>
                        <a:buNone/>
                      </a:pPr>
                      <a:r>
                        <a:rPr lang="de-DE" sz="2000" b="1" kern="0" dirty="0">
                          <a:solidFill>
                            <a:srgbClr val="FFFFFF"/>
                          </a:solidFill>
                          <a:latin typeface="Arial" panose="020B0604020202020204" pitchFamily="34" charset="0"/>
                          <a:ea typeface="+mn-ea"/>
                          <a:cs typeface="Arial" panose="020B0604020202020204" pitchFamily="34" charset="0"/>
                        </a:rPr>
                        <a:t>Submission </a:t>
                      </a:r>
                      <a:r>
                        <a:rPr lang="de-DE" sz="2000" b="1" kern="0" dirty="0" err="1">
                          <a:solidFill>
                            <a:srgbClr val="FFFFFF"/>
                          </a:solidFill>
                          <a:latin typeface="Arial" panose="020B0604020202020204" pitchFamily="34" charset="0"/>
                          <a:ea typeface="+mn-ea"/>
                          <a:cs typeface="Arial" panose="020B0604020202020204" pitchFamily="34" charset="0"/>
                        </a:rPr>
                        <a:t>deadline</a:t>
                      </a:r>
                      <a:r>
                        <a:rPr lang="de-DE" sz="2000" b="1" kern="0" dirty="0">
                          <a:solidFill>
                            <a:srgbClr val="FFFFFF"/>
                          </a:solidFill>
                          <a:latin typeface="Arial" panose="020B0604020202020204" pitchFamily="34" charset="0"/>
                          <a:ea typeface="+mn-ea"/>
                          <a:cs typeface="Arial" panose="020B0604020202020204" pitchFamily="34" charset="0"/>
                        </a:rPr>
                        <a:t> </a:t>
                      </a:r>
                    </a:p>
                  </a:txBody>
                  <a:tcPr marL="73174" marR="73174"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0D10E"/>
                    </a:solidFill>
                  </a:tcPr>
                </a:tc>
                <a:tc>
                  <a:txBody>
                    <a:bodyPr/>
                    <a:lstStyle/>
                    <a:p>
                      <a:pPr marL="0" indent="0" algn="l" defTabSz="914400" rtl="0" eaLnBrk="1" fontAlgn="base" latinLnBrk="0" hangingPunct="1">
                        <a:lnSpc>
                          <a:spcPct val="115000"/>
                        </a:lnSpc>
                        <a:spcAft>
                          <a:spcPts val="0"/>
                        </a:spcAft>
                        <a:buNone/>
                      </a:pPr>
                      <a:r>
                        <a:rPr lang="de-DE" sz="2000" kern="1200" dirty="0" err="1">
                          <a:solidFill>
                            <a:schemeClr val="tx1"/>
                          </a:solidFill>
                          <a:effectLst/>
                          <a:latin typeface="+mn-lt"/>
                          <a:ea typeface="+mn-ea"/>
                          <a:cs typeface="+mn-cs"/>
                        </a:rPr>
                        <a:t>Annually</a:t>
                      </a:r>
                      <a:endParaRPr lang="de-DE" sz="2000" kern="1200" dirty="0">
                        <a:solidFill>
                          <a:schemeClr val="tx1"/>
                        </a:solidFill>
                        <a:effectLst/>
                        <a:latin typeface="+mn-lt"/>
                        <a:ea typeface="+mn-ea"/>
                        <a:cs typeface="+mn-cs"/>
                      </a:endParaRPr>
                    </a:p>
                  </a:txBody>
                  <a:tcPr marL="77479" marR="77479" marT="38739" marB="38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661485"/>
                  </a:ext>
                </a:extLst>
              </a:tr>
            </a:tbl>
          </a:graphicData>
        </a:graphic>
      </p:graphicFrame>
    </p:spTree>
    <p:extLst>
      <p:ext uri="{BB962C8B-B14F-4D97-AF65-F5344CB8AC3E}">
        <p14:creationId xmlns:p14="http://schemas.microsoft.com/office/powerpoint/2010/main" val="202723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1"/>
          <p:cNvSpPr>
            <a:spLocks noGrp="1"/>
          </p:cNvSpPr>
          <p:nvPr>
            <p:ph type="title"/>
          </p:nvPr>
        </p:nvSpPr>
        <p:spPr>
          <a:prstGeom prst="rect">
            <a:avLst/>
          </a:prstGeom>
        </p:spPr>
        <p:txBody>
          <a:bodyPr/>
          <a:lstStyle/>
          <a:p>
            <a:r>
              <a:rPr lang="en-GB" dirty="0"/>
              <a:t>Extensions of the eligibility period</a:t>
            </a:r>
          </a:p>
        </p:txBody>
      </p:sp>
      <p:sp>
        <p:nvSpPr>
          <p:cNvPr id="3" name="Textplatzhalter 2"/>
          <p:cNvSpPr>
            <a:spLocks noGrp="1"/>
          </p:cNvSpPr>
          <p:nvPr>
            <p:ph idx="4294967295"/>
          </p:nvPr>
        </p:nvSpPr>
        <p:spPr>
          <a:xfrm>
            <a:off x="838200" y="1550377"/>
            <a:ext cx="10496550" cy="4138613"/>
          </a:xfrm>
        </p:spPr>
        <p:txBody>
          <a:bodyPr>
            <a:normAutofit fontScale="62500" lnSpcReduction="20000"/>
          </a:bodyPr>
          <a:lstStyle/>
          <a:p>
            <a:pPr marL="360000" indent="-360000">
              <a:lnSpc>
                <a:spcPct val="170000"/>
              </a:lnSpc>
              <a:spcAft>
                <a:spcPts val="0"/>
              </a:spcAft>
              <a:buClr>
                <a:schemeClr val="accent2"/>
              </a:buClr>
              <a:buFont typeface="Arial" panose="020B0604020202020204" pitchFamily="34" charset="0"/>
              <a:buChar char="●"/>
            </a:pPr>
            <a:r>
              <a:rPr lang="en-GB" sz="3600" dirty="0"/>
              <a:t>Maternity before/after PhD: 18 months per child</a:t>
            </a:r>
          </a:p>
          <a:p>
            <a:pPr marL="360000" indent="-360000">
              <a:lnSpc>
                <a:spcPct val="170000"/>
              </a:lnSpc>
              <a:spcAft>
                <a:spcPts val="0"/>
              </a:spcAft>
              <a:buClr>
                <a:schemeClr val="accent2"/>
              </a:buClr>
              <a:buFont typeface="Arial" panose="020B0604020202020204" pitchFamily="34" charset="0"/>
              <a:buChar char="●"/>
            </a:pPr>
            <a:r>
              <a:rPr lang="en-GB" sz="3600" dirty="0"/>
              <a:t>Extension by the documented time:</a:t>
            </a:r>
          </a:p>
          <a:p>
            <a:pPr marL="571500" lvl="1" indent="-571500">
              <a:lnSpc>
                <a:spcPct val="170000"/>
              </a:lnSpc>
              <a:spcAft>
                <a:spcPts val="0"/>
              </a:spcAft>
              <a:buClr>
                <a:schemeClr val="accent2"/>
              </a:buClr>
              <a:buFont typeface="Symbol" panose="05050102010706020507" pitchFamily="18" charset="2"/>
              <a:buChar char="-"/>
            </a:pPr>
            <a:r>
              <a:rPr lang="en-GB" sz="3600" dirty="0"/>
              <a:t>Maternity before/after PhD leave &gt; 18 months </a:t>
            </a:r>
          </a:p>
          <a:p>
            <a:pPr marL="571500" lvl="1" indent="-571500">
              <a:lnSpc>
                <a:spcPct val="170000"/>
              </a:lnSpc>
              <a:spcAft>
                <a:spcPts val="0"/>
              </a:spcAft>
              <a:buClr>
                <a:schemeClr val="accent2"/>
              </a:buClr>
              <a:buFont typeface="Symbol" panose="05050102010706020507" pitchFamily="18" charset="2"/>
              <a:buChar char="-"/>
            </a:pPr>
            <a:r>
              <a:rPr lang="en-GB" sz="3600" dirty="0"/>
              <a:t>Paternity before/after PhD</a:t>
            </a:r>
          </a:p>
          <a:p>
            <a:pPr marL="571500" lvl="1" indent="-571500">
              <a:lnSpc>
                <a:spcPct val="170000"/>
              </a:lnSpc>
              <a:spcAft>
                <a:spcPts val="0"/>
              </a:spcAft>
              <a:buClr>
                <a:schemeClr val="accent2"/>
              </a:buClr>
              <a:buFont typeface="Symbol" panose="05050102010706020507" pitchFamily="18" charset="2"/>
              <a:buChar char="-"/>
            </a:pPr>
            <a:r>
              <a:rPr lang="en-GB" sz="3600" dirty="0"/>
              <a:t>Military/civil service after PhD</a:t>
            </a:r>
          </a:p>
          <a:p>
            <a:pPr marL="571500" lvl="1" indent="-571500">
              <a:lnSpc>
                <a:spcPct val="170000"/>
              </a:lnSpc>
              <a:spcAft>
                <a:spcPts val="0"/>
              </a:spcAft>
              <a:buClr>
                <a:schemeClr val="accent2"/>
              </a:buClr>
              <a:buFont typeface="Symbol" panose="05050102010706020507" pitchFamily="18" charset="2"/>
              <a:buChar char="-"/>
            </a:pPr>
            <a:r>
              <a:rPr lang="en-GB" sz="3600" dirty="0"/>
              <a:t>Long-term illness of the PI or a close family member (&gt;90 days) after PhD </a:t>
            </a:r>
          </a:p>
          <a:p>
            <a:pPr marL="571500" lvl="1" indent="-571500">
              <a:lnSpc>
                <a:spcPct val="170000"/>
              </a:lnSpc>
              <a:spcAft>
                <a:spcPts val="0"/>
              </a:spcAft>
              <a:buClr>
                <a:schemeClr val="accent2"/>
              </a:buClr>
              <a:buFont typeface="Symbol" panose="05050102010706020507" pitchFamily="18" charset="2"/>
              <a:buChar char="-"/>
            </a:pPr>
            <a:r>
              <a:rPr lang="en-GB" sz="3600" dirty="0"/>
              <a:t>Clinical training after the award of the first eligible degree (up to 4 years)</a:t>
            </a:r>
          </a:p>
          <a:p>
            <a:pPr>
              <a:lnSpc>
                <a:spcPct val="150000"/>
              </a:lnSpc>
            </a:pPr>
            <a:endParaRPr lang="en-GB" noProof="0" dirty="0"/>
          </a:p>
        </p:txBody>
      </p:sp>
    </p:spTree>
    <p:extLst>
      <p:ext uri="{BB962C8B-B14F-4D97-AF65-F5344CB8AC3E}">
        <p14:creationId xmlns:p14="http://schemas.microsoft.com/office/powerpoint/2010/main" val="1305954680"/>
      </p:ext>
    </p:extLst>
  </p:cSld>
  <p:clrMapOvr>
    <a:masterClrMapping/>
  </p:clrMapOvr>
</p:sld>
</file>

<file path=ppt/theme/theme1.xml><?xml version="1.0" encoding="utf-8"?>
<a:theme xmlns:a="http://schemas.openxmlformats.org/drawingml/2006/main" name="1_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2718</Words>
  <Application>Microsoft Office PowerPoint</Application>
  <PresentationFormat>Widescreen</PresentationFormat>
  <Paragraphs>251</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BundesSerif Office Regular</vt:lpstr>
      <vt:lpstr>Calibri</vt:lpstr>
      <vt:lpstr>Fira Sans Medium</vt:lpstr>
      <vt:lpstr>Georgia</vt:lpstr>
      <vt:lpstr>Symbol</vt:lpstr>
      <vt:lpstr>1_Office Theme</vt:lpstr>
      <vt:lpstr>Session 10: ERC BASICS</vt:lpstr>
      <vt:lpstr>Scientific Excellence as sole criterion </vt:lpstr>
      <vt:lpstr>ERC target groups</vt:lpstr>
      <vt:lpstr>ERC Grant Schemes (I/II) </vt:lpstr>
      <vt:lpstr>ERC Grant Schemes (II/II)</vt:lpstr>
      <vt:lpstr>ERC Starting Grants – Overview</vt:lpstr>
      <vt:lpstr>ERC Consolidator Grants – Overview</vt:lpstr>
      <vt:lpstr>ERC Advanced Grants – Overview </vt:lpstr>
      <vt:lpstr>Extensions of the eligibility period</vt:lpstr>
      <vt:lpstr>Funding Modalities</vt:lpstr>
      <vt:lpstr>ERC Call calendar 2022/2023</vt:lpstr>
      <vt:lpstr>ERC Call statistics 2022</vt:lpstr>
      <vt:lpstr>Main Documents to be used</vt:lpstr>
      <vt:lpstr>         One Evaluation Criteria: Excellence</vt:lpstr>
      <vt:lpstr>Evaluation Basics</vt:lpstr>
      <vt:lpstr>INFORMATION AND ADVICE  For questions and advice please contact your  National Contact Points MSCA &amp; ERC https://ec.europa.eu/info/funding-tenders/opportunities/portal/screen/support/support  Please find the work programme and calls in the Funding &amp; Tenders Portal https://ec.europa.eu/info/funding-tenders/opportunities/portal/screen/programmes/horizon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10: ERC BASICS</dc:title>
  <dc:creator>User</dc:creator>
  <cp:lastModifiedBy>User</cp:lastModifiedBy>
  <cp:revision>1</cp:revision>
  <dcterms:created xsi:type="dcterms:W3CDTF">2023-11-10T16:29:13Z</dcterms:created>
  <dcterms:modified xsi:type="dcterms:W3CDTF">2023-11-10T16:29:33Z</dcterms:modified>
</cp:coreProperties>
</file>